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9" r:id="rId4"/>
    <p:sldId id="267" r:id="rId5"/>
    <p:sldId id="270" r:id="rId6"/>
    <p:sldId id="268" r:id="rId7"/>
    <p:sldId id="271" r:id="rId8"/>
    <p:sldId id="269" r:id="rId9"/>
    <p:sldId id="260" r:id="rId10"/>
    <p:sldId id="266" r:id="rId11"/>
    <p:sldId id="272" r:id="rId12"/>
    <p:sldId id="273" r:id="rId13"/>
    <p:sldId id="261" r:id="rId14"/>
    <p:sldId id="258" r:id="rId15"/>
    <p:sldId id="275" r:id="rId16"/>
  </p:sldIdLst>
  <p:sldSz cx="9144000" cy="6858000" type="screen4x3"/>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169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perustyylejä naps.</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t>
            </a:r>
            <a:endParaRPr lang="fi-FI"/>
          </a:p>
        </p:txBody>
      </p:sp>
      <p:sp>
        <p:nvSpPr>
          <p:cNvPr id="4" name="Päivämäärän paikkamerkki 3"/>
          <p:cNvSpPr>
            <a:spLocks noGrp="1"/>
          </p:cNvSpPr>
          <p:nvPr>
            <p:ph type="dt" sz="half" idx="10"/>
          </p:nvPr>
        </p:nvSpPr>
        <p:spPr/>
        <p:txBody>
          <a:bodyPr/>
          <a:lstStyle/>
          <a:p>
            <a:fld id="{883B440D-9730-3D4F-861E-9C290EC2FEA3}" type="datetimeFigureOut">
              <a:rPr lang="fi-FI" smtClean="0"/>
              <a:t>20.11.2017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260586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83B440D-9730-3D4F-861E-9C290EC2FEA3}" type="datetimeFigureOut">
              <a:rPr lang="fi-FI" smtClean="0"/>
              <a:t>20.11.2017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423236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6629400" y="274638"/>
            <a:ext cx="2057400" cy="5851525"/>
          </a:xfrm>
        </p:spPr>
        <p:txBody>
          <a:bodyPr vert="eaVert"/>
          <a:lstStyle/>
          <a:p>
            <a:r>
              <a:rPr lang="fi-FI" smtClean="0"/>
              <a:t>Muokkaa perustyylejä naps.</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83B440D-9730-3D4F-861E-9C290EC2FEA3}" type="datetimeFigureOut">
              <a:rPr lang="fi-FI" smtClean="0"/>
              <a:t>20.11.2017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22603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883B440D-9730-3D4F-861E-9C290EC2FEA3}" type="datetimeFigureOut">
              <a:rPr lang="fi-FI" smtClean="0"/>
              <a:t>20.11.2017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43201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perustyylejä naps.</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883B440D-9730-3D4F-861E-9C290EC2FEA3}" type="datetimeFigureOut">
              <a:rPr lang="fi-FI" smtClean="0"/>
              <a:t>20.11.2017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216558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883B440D-9730-3D4F-861E-9C290EC2FEA3}" type="datetimeFigureOut">
              <a:rPr lang="fi-FI" smtClean="0"/>
              <a:t>20.11.2017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73637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perustyylejä naps.</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883B440D-9730-3D4F-861E-9C290EC2FEA3}" type="datetimeFigureOut">
              <a:rPr lang="fi-FI" smtClean="0"/>
              <a:t>20.11.2017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69006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Päivämäärän paikkamerkki 2"/>
          <p:cNvSpPr>
            <a:spLocks noGrp="1"/>
          </p:cNvSpPr>
          <p:nvPr>
            <p:ph type="dt" sz="half" idx="10"/>
          </p:nvPr>
        </p:nvSpPr>
        <p:spPr/>
        <p:txBody>
          <a:bodyPr/>
          <a:lstStyle/>
          <a:p>
            <a:fld id="{883B440D-9730-3D4F-861E-9C290EC2FEA3}" type="datetimeFigureOut">
              <a:rPr lang="fi-FI" smtClean="0"/>
              <a:t>20.11.2017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354603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883B440D-9730-3D4F-861E-9C290EC2FEA3}" type="datetimeFigureOut">
              <a:rPr lang="fi-FI" smtClean="0"/>
              <a:t>20.11.2017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3705856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perustyylejä naps.</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883B440D-9730-3D4F-861E-9C290EC2FEA3}" type="datetimeFigureOut">
              <a:rPr lang="fi-FI" smtClean="0"/>
              <a:t>20.11.2017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99622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perustyylejä naps.</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883B440D-9730-3D4F-861E-9C290EC2FEA3}" type="datetimeFigureOut">
              <a:rPr lang="fi-FI" smtClean="0"/>
              <a:t>20.11.2017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32E4D73-E47B-784A-A29F-1031B7030264}" type="slidenum">
              <a:rPr lang="fi-FI" smtClean="0"/>
              <a:t>‹#›</a:t>
            </a:fld>
            <a:endParaRPr lang="fi-FI"/>
          </a:p>
        </p:txBody>
      </p:sp>
    </p:spTree>
    <p:extLst>
      <p:ext uri="{BB962C8B-B14F-4D97-AF65-F5344CB8AC3E}">
        <p14:creationId xmlns:p14="http://schemas.microsoft.com/office/powerpoint/2010/main" val="4308364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perustyylejä naps.</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B440D-9730-3D4F-861E-9C290EC2FEA3}" type="datetimeFigureOut">
              <a:rPr lang="fi-FI" smtClean="0"/>
              <a:t>20.11.2017</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E4D73-E47B-784A-A29F-1031B7030264}" type="slidenum">
              <a:rPr lang="fi-FI" smtClean="0"/>
              <a:t>‹#›</a:t>
            </a:fld>
            <a:endParaRPr lang="fi-FI"/>
          </a:p>
        </p:txBody>
      </p:sp>
    </p:spTree>
    <p:extLst>
      <p:ext uri="{BB962C8B-B14F-4D97-AF65-F5344CB8AC3E}">
        <p14:creationId xmlns:p14="http://schemas.microsoft.com/office/powerpoint/2010/main" val="91906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artcentre.fi/vides_ilmoittautumin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p4"/><Relationship Id="rId2"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4294967295"/>
          </p:nvPr>
        </p:nvSpPr>
        <p:spPr>
          <a:xfrm>
            <a:off x="1928813" y="5351463"/>
            <a:ext cx="7215187" cy="1004887"/>
          </a:xfrm>
        </p:spPr>
        <p:txBody>
          <a:bodyPr>
            <a:normAutofit/>
          </a:bodyPr>
          <a:lstStyle/>
          <a:p>
            <a:r>
              <a:rPr lang="fi-FI" dirty="0" smtClean="0"/>
              <a:t>Päivi Venäläinen</a:t>
            </a:r>
          </a:p>
          <a:p>
            <a:r>
              <a:rPr lang="fi-FI" sz="2000" dirty="0" smtClean="0"/>
              <a:t>Lasten ja nuorten taidekeskuksen säätiö</a:t>
            </a:r>
            <a:endParaRPr lang="fi-FI" sz="2000" dirty="0"/>
          </a:p>
        </p:txBody>
      </p:sp>
      <p:sp>
        <p:nvSpPr>
          <p:cNvPr id="2" name="Otsikko 1"/>
          <p:cNvSpPr>
            <a:spLocks noGrp="1"/>
          </p:cNvSpPr>
          <p:nvPr>
            <p:ph type="ctrTitle" idx="4294967295"/>
          </p:nvPr>
        </p:nvSpPr>
        <p:spPr>
          <a:xfrm>
            <a:off x="0" y="0"/>
            <a:ext cx="9216368" cy="6938544"/>
          </a:xfr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fi-FI" sz="2000" dirty="0" smtClean="0">
                <a:solidFill>
                  <a:srgbClr val="000000"/>
                </a:solidFill>
              </a:rPr>
              <a:t>VALTAKUNNALLINEN LASTENKULTTUURIFOORUMI 2017</a:t>
            </a:r>
            <a:br>
              <a:rPr lang="fi-FI" sz="2000" dirty="0" smtClean="0">
                <a:solidFill>
                  <a:srgbClr val="000000"/>
                </a:solidFill>
              </a:rPr>
            </a:br>
            <a:r>
              <a:rPr lang="fi-FI" sz="2000" dirty="0" smtClean="0">
                <a:solidFill>
                  <a:srgbClr val="000000"/>
                </a:solidFill>
              </a:rPr>
              <a:t>HÄMEENLINNA 20.–21.2017</a:t>
            </a:r>
            <a:br>
              <a:rPr lang="fi-FI" sz="2000" dirty="0" smtClean="0">
                <a:solidFill>
                  <a:srgbClr val="000000"/>
                </a:solidFill>
              </a:rPr>
            </a:br>
            <a:r>
              <a:rPr lang="fi-FI" sz="2400" dirty="0" smtClean="0">
                <a:solidFill>
                  <a:srgbClr val="000000"/>
                </a:solidFill>
              </a:rPr>
              <a:t/>
            </a:r>
            <a:br>
              <a:rPr lang="fi-FI" sz="2400" dirty="0" smtClean="0">
                <a:solidFill>
                  <a:srgbClr val="000000"/>
                </a:solidFill>
              </a:rPr>
            </a:br>
            <a:r>
              <a:rPr lang="fi-FI" sz="2700" dirty="0" smtClean="0">
                <a:solidFill>
                  <a:srgbClr val="000000"/>
                </a:solidFill>
              </a:rPr>
              <a:t/>
            </a:r>
            <a:br>
              <a:rPr lang="fi-FI" sz="2700" dirty="0" smtClean="0">
                <a:solidFill>
                  <a:srgbClr val="000000"/>
                </a:solidFill>
              </a:rPr>
            </a:br>
            <a:r>
              <a:rPr lang="fi-FI" sz="4000" dirty="0" smtClean="0">
                <a:solidFill>
                  <a:schemeClr val="tx1"/>
                </a:solidFill>
              </a:rPr>
              <a:t>Nuoret aktiivisina toimijoina </a:t>
            </a:r>
            <a:br>
              <a:rPr lang="fi-FI" sz="4000" dirty="0" smtClean="0">
                <a:solidFill>
                  <a:schemeClr val="tx1"/>
                </a:solidFill>
              </a:rPr>
            </a:br>
            <a:r>
              <a:rPr lang="fi-FI" sz="4000" dirty="0" smtClean="0">
                <a:solidFill>
                  <a:schemeClr val="tx1"/>
                </a:solidFill>
              </a:rPr>
              <a:t>visuaalisen kulttuurin kentällä</a:t>
            </a:r>
            <a:br>
              <a:rPr lang="fi-FI" sz="4000" dirty="0" smtClean="0">
                <a:solidFill>
                  <a:schemeClr val="tx1"/>
                </a:solidFill>
              </a:rPr>
            </a:br>
            <a:r>
              <a:rPr lang="fi-FI" sz="4000" dirty="0" smtClean="0">
                <a:solidFill>
                  <a:schemeClr val="tx1"/>
                </a:solidFill>
              </a:rPr>
              <a:t/>
            </a:r>
            <a:br>
              <a:rPr lang="fi-FI" sz="4000" dirty="0" smtClean="0">
                <a:solidFill>
                  <a:schemeClr val="tx1"/>
                </a:solidFill>
              </a:rPr>
            </a:br>
            <a:r>
              <a:rPr lang="fi-FI" sz="3200" dirty="0" smtClean="0">
                <a:solidFill>
                  <a:schemeClr val="tx1"/>
                </a:solidFill>
              </a:rPr>
              <a:t>Tapausesimerkkeinä </a:t>
            </a:r>
            <a:br>
              <a:rPr lang="fi-FI" sz="3200" dirty="0" smtClean="0">
                <a:solidFill>
                  <a:schemeClr val="tx1"/>
                </a:solidFill>
              </a:rPr>
            </a:br>
            <a:r>
              <a:rPr lang="fi-FI" sz="3200" dirty="0" err="1" smtClean="0">
                <a:solidFill>
                  <a:schemeClr val="tx1"/>
                </a:solidFill>
              </a:rPr>
              <a:t>Generation</a:t>
            </a:r>
            <a:r>
              <a:rPr lang="fi-FI" sz="3200" dirty="0" smtClean="0">
                <a:solidFill>
                  <a:schemeClr val="tx1"/>
                </a:solidFill>
              </a:rPr>
              <a:t> 2017 -näyttely ja </a:t>
            </a:r>
            <a:r>
              <a:rPr lang="fi-FI" sz="3200" dirty="0" err="1" smtClean="0">
                <a:solidFill>
                  <a:schemeClr val="tx1"/>
                </a:solidFill>
              </a:rPr>
              <a:t>Vides-tapahtuma</a:t>
            </a:r>
            <a:r>
              <a:rPr lang="fi-FI" sz="3600" dirty="0" smtClean="0"/>
              <a:t/>
            </a:r>
            <a:br>
              <a:rPr lang="fi-FI" sz="3600" dirty="0" smtClean="0"/>
            </a:br>
            <a:r>
              <a:rPr lang="fi-FI" sz="3600" dirty="0" smtClean="0"/>
              <a:t/>
            </a:r>
            <a:br>
              <a:rPr lang="fi-FI" sz="3600" dirty="0" smtClean="0"/>
            </a:br>
            <a:r>
              <a:rPr lang="fi-FI" sz="3600" dirty="0" smtClean="0"/>
              <a:t/>
            </a:r>
            <a:br>
              <a:rPr lang="fi-FI" sz="3600" dirty="0" smtClean="0"/>
            </a:br>
            <a:r>
              <a:rPr lang="fi-FI" sz="2400" dirty="0" smtClean="0">
                <a:solidFill>
                  <a:srgbClr val="000000"/>
                </a:solidFill>
              </a:rPr>
              <a:t>Päivi Venäläinen</a:t>
            </a:r>
            <a:br>
              <a:rPr lang="fi-FI" sz="2400" dirty="0" smtClean="0">
                <a:solidFill>
                  <a:srgbClr val="000000"/>
                </a:solidFill>
              </a:rPr>
            </a:br>
            <a:r>
              <a:rPr lang="fi-FI" sz="2400" dirty="0" smtClean="0">
                <a:solidFill>
                  <a:srgbClr val="000000"/>
                </a:solidFill>
              </a:rPr>
              <a:t>Lasten ja nuorten taidekeskuksen säätiö</a:t>
            </a:r>
            <a:endParaRPr lang="fi-FI" dirty="0">
              <a:solidFill>
                <a:srgbClr val="000000"/>
              </a:solidFill>
            </a:endParaRPr>
          </a:p>
        </p:txBody>
      </p:sp>
    </p:spTree>
    <p:extLst>
      <p:ext uri="{BB962C8B-B14F-4D97-AF65-F5344CB8AC3E}">
        <p14:creationId xmlns:p14="http://schemas.microsoft.com/office/powerpoint/2010/main" val="235310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p:cNvSpPr/>
          <p:nvPr/>
        </p:nvSpPr>
        <p:spPr>
          <a:xfrm>
            <a:off x="168392" y="364871"/>
            <a:ext cx="8700220" cy="6494087"/>
          </a:xfrm>
          <a:prstGeom prst="rect">
            <a:avLst/>
          </a:prstGeom>
        </p:spPr>
        <p:txBody>
          <a:bodyPr wrap="square">
            <a:spAutoFit/>
          </a:bodyPr>
          <a:lstStyle/>
          <a:p>
            <a:r>
              <a:rPr lang="fi-FI" sz="1600" b="1" dirty="0"/>
              <a:t>Ajankohta: </a:t>
            </a:r>
            <a:r>
              <a:rPr lang="fi-FI" sz="1600" dirty="0"/>
              <a:t>Lauantai 5.8.2017 klo 11–16</a:t>
            </a:r>
          </a:p>
          <a:p>
            <a:r>
              <a:rPr lang="fi-FI" sz="1600" b="1" dirty="0"/>
              <a:t>Paikka</a:t>
            </a:r>
            <a:r>
              <a:rPr lang="fi-FI" sz="1600" dirty="0"/>
              <a:t>: </a:t>
            </a:r>
            <a:r>
              <a:rPr lang="fi-FI" sz="1600" dirty="0" err="1"/>
              <a:t>Annantalo</a:t>
            </a:r>
            <a:r>
              <a:rPr lang="fi-FI" sz="1600" dirty="0"/>
              <a:t>, Annankatu 30, 00100 Helsinki</a:t>
            </a:r>
          </a:p>
          <a:p>
            <a:r>
              <a:rPr lang="fi-FI" sz="1600" b="1" dirty="0"/>
              <a:t>Kohderyhmä: </a:t>
            </a:r>
            <a:r>
              <a:rPr lang="fi-FI" sz="1600" dirty="0"/>
              <a:t>13–23 -vuotiaat</a:t>
            </a:r>
          </a:p>
          <a:p>
            <a:r>
              <a:rPr lang="fi-FI" sz="1600" b="1" dirty="0"/>
              <a:t>Ilmoittautuminen: </a:t>
            </a:r>
            <a:r>
              <a:rPr lang="fi-FI" sz="1600" dirty="0"/>
              <a:t>21.5. mennessä sähköisellä </a:t>
            </a:r>
            <a:r>
              <a:rPr lang="fi-FI" sz="1600" dirty="0">
                <a:hlinkClick r:id="rId2"/>
              </a:rPr>
              <a:t>ILMOITTAUTUMISLOMAKKEELLA</a:t>
            </a:r>
            <a:endParaRPr lang="fi-FI" sz="1600" dirty="0"/>
          </a:p>
          <a:p>
            <a:r>
              <a:rPr lang="fi-FI" sz="1600" b="1" dirty="0"/>
              <a:t>Hinta: </a:t>
            </a:r>
            <a:r>
              <a:rPr lang="fi-FI" sz="1600" dirty="0" smtClean="0"/>
              <a:t>Maksuton</a:t>
            </a:r>
            <a:r>
              <a:rPr lang="fi-FI" sz="1600" dirty="0"/>
              <a:t> </a:t>
            </a:r>
            <a:r>
              <a:rPr lang="fi-FI" sz="1600" dirty="0" smtClean="0"/>
              <a:t>(matkat </a:t>
            </a:r>
            <a:r>
              <a:rPr lang="fi-FI" sz="1600" dirty="0"/>
              <a:t>ja </a:t>
            </a:r>
            <a:r>
              <a:rPr lang="fi-FI" sz="1600" dirty="0" smtClean="0"/>
              <a:t>majoitus </a:t>
            </a:r>
            <a:r>
              <a:rPr lang="fi-FI" sz="1600" dirty="0" err="1" smtClean="0"/>
              <a:t>omakustanteiset</a:t>
            </a:r>
            <a:r>
              <a:rPr lang="fi-FI" sz="1600" dirty="0" smtClean="0"/>
              <a:t>)</a:t>
            </a:r>
            <a:endParaRPr lang="fi-FI" sz="1600" dirty="0"/>
          </a:p>
          <a:p>
            <a:r>
              <a:rPr lang="fi-FI" sz="1600" b="1" dirty="0" smtClean="0"/>
              <a:t>Vaihtoehtoiset </a:t>
            </a:r>
            <a:r>
              <a:rPr lang="fi-FI" sz="1600" b="1" dirty="0"/>
              <a:t>tavat osallistua </a:t>
            </a:r>
            <a:r>
              <a:rPr lang="fi-FI" sz="1600" b="1" dirty="0" smtClean="0"/>
              <a:t>tapahtumaan </a:t>
            </a:r>
            <a:r>
              <a:rPr lang="fi-FI" sz="1600" dirty="0" smtClean="0"/>
              <a:t>(voi </a:t>
            </a:r>
            <a:r>
              <a:rPr lang="fi-FI" sz="1600" dirty="0"/>
              <a:t>valita useamman kuin </a:t>
            </a:r>
            <a:r>
              <a:rPr lang="fi-FI" sz="1600" dirty="0" smtClean="0"/>
              <a:t>yhden):</a:t>
            </a:r>
            <a:endParaRPr lang="fi-FI" sz="1600" b="1" dirty="0"/>
          </a:p>
          <a:p>
            <a:r>
              <a:rPr lang="fi-FI" sz="1600" b="1" dirty="0" smtClean="0"/>
              <a:t>1</a:t>
            </a:r>
            <a:r>
              <a:rPr lang="fi-FI" sz="1600" b="1" dirty="0"/>
              <a:t>. Messuosasto</a:t>
            </a:r>
            <a:br>
              <a:rPr lang="fi-FI" sz="1600" b="1" dirty="0"/>
            </a:br>
            <a:r>
              <a:rPr lang="fi-FI" sz="1600" dirty="0"/>
              <a:t>Varustus </a:t>
            </a:r>
            <a:r>
              <a:rPr lang="fi-FI" sz="1600" dirty="0" smtClean="0"/>
              <a:t>toiveiden </a:t>
            </a:r>
            <a:r>
              <a:rPr lang="fi-FI" sz="1600" dirty="0"/>
              <a:t>mukaan pöytä (yksi tai useampi), tuoleja, seinätilaa, maalausteline ja sähköpistoke</a:t>
            </a:r>
            <a:r>
              <a:rPr lang="fi-FI" sz="1600" dirty="0" smtClean="0"/>
              <a:t>.</a:t>
            </a:r>
            <a:endParaRPr lang="fi-FI" sz="1600" dirty="0"/>
          </a:p>
          <a:p>
            <a:r>
              <a:rPr lang="fi-FI" sz="1600" b="1" dirty="0"/>
              <a:t>2. </a:t>
            </a:r>
            <a:r>
              <a:rPr lang="fi-FI" sz="1600" b="1" dirty="0" smtClean="0"/>
              <a:t>Valkokangas</a:t>
            </a:r>
            <a:br>
              <a:rPr lang="fi-FI" sz="1600" b="1" dirty="0" smtClean="0"/>
            </a:br>
            <a:r>
              <a:rPr lang="fi-FI" sz="1600" dirty="0" smtClean="0"/>
              <a:t>Videoita</a:t>
            </a:r>
            <a:r>
              <a:rPr lang="fi-FI" sz="1600" dirty="0"/>
              <a:t>, lyhytelokuvia, animaatioita, muita digitaalisesti tehtyjä juttuja tai kuvasarjoja omista teoksista. Etukäteen lähetetyistä teoksista koottu kokonaisuus pyörii tapahtumapaikan </a:t>
            </a:r>
            <a:r>
              <a:rPr lang="fi-FI" sz="1600" dirty="0" err="1"/>
              <a:t>blackboxin</a:t>
            </a:r>
            <a:r>
              <a:rPr lang="fi-FI" sz="1600" dirty="0"/>
              <a:t> valkokankaalla</a:t>
            </a:r>
            <a:r>
              <a:rPr lang="fi-FI" sz="1600" dirty="0" smtClean="0"/>
              <a:t>.</a:t>
            </a:r>
            <a:endParaRPr lang="fi-FI" sz="1600" dirty="0"/>
          </a:p>
          <a:p>
            <a:r>
              <a:rPr lang="fi-FI" sz="1600" b="1" dirty="0"/>
              <a:t>3. Työpaja</a:t>
            </a:r>
            <a:br>
              <a:rPr lang="fi-FI" sz="1600" b="1" dirty="0"/>
            </a:br>
            <a:r>
              <a:rPr lang="fi-FI" sz="1600" dirty="0"/>
              <a:t>Tapahtumassa voi toteuttaa erilaisia ja erimittaisia työpajoja tai interaktiivisia teoksia. Osallistujina ovat muut tapahtuman osallistujat sekä paikan päälle tuleva yleisö. Työpajan materiaaleista ja välineistä sovitaan järjestäjän kanssa erikseen</a:t>
            </a:r>
            <a:r>
              <a:rPr lang="fi-FI" sz="1600" dirty="0" smtClean="0"/>
              <a:t>.</a:t>
            </a:r>
            <a:endParaRPr lang="fi-FI" sz="1600" dirty="0"/>
          </a:p>
          <a:p>
            <a:r>
              <a:rPr lang="fi-FI" sz="1600" b="1" dirty="0"/>
              <a:t>4. Lavaohjelma</a:t>
            </a:r>
            <a:br>
              <a:rPr lang="fi-FI" sz="1600" b="1" dirty="0"/>
            </a:br>
            <a:r>
              <a:rPr lang="fi-FI" sz="1600" dirty="0"/>
              <a:t>Puheenvuoro, performanssi tai jokin muu esitys, joka liittyy omaan tekemiseen tai vaikka kannanotto taiteesta ja visuaalisesta </a:t>
            </a:r>
            <a:r>
              <a:rPr lang="fi-FI" sz="1600" dirty="0" smtClean="0"/>
              <a:t>kulttuurista. </a:t>
            </a:r>
            <a:endParaRPr lang="fi-FI" sz="1600" dirty="0"/>
          </a:p>
          <a:p>
            <a:r>
              <a:rPr lang="fi-FI" sz="1600" b="1" dirty="0"/>
              <a:t>5. Ammattilaisten tapaaminen</a:t>
            </a:r>
            <a:br>
              <a:rPr lang="fi-FI" sz="1600" b="1" dirty="0"/>
            </a:br>
            <a:r>
              <a:rPr lang="fi-FI" sz="1600" dirty="0"/>
              <a:t>Tapaamiset aikataulutetaan etukäteen (keskusteluaika 20–30 min.)</a:t>
            </a:r>
            <a:br>
              <a:rPr lang="fi-FI" sz="1600" dirty="0"/>
            </a:br>
            <a:r>
              <a:rPr lang="fi-FI" sz="1600" dirty="0"/>
              <a:t>5.1 messuosastolla </a:t>
            </a:r>
            <a:br>
              <a:rPr lang="fi-FI" sz="1600" dirty="0"/>
            </a:br>
            <a:r>
              <a:rPr lang="fi-FI" sz="1600" dirty="0"/>
              <a:t>5.2 lavaesiintymisen tai valkokankaalla esillä olevan työn yhteydessä </a:t>
            </a:r>
            <a:br>
              <a:rPr lang="fi-FI" sz="1600" dirty="0"/>
            </a:br>
            <a:r>
              <a:rPr lang="fi-FI" sz="1600" dirty="0"/>
              <a:t>5.3 vastaanottopisteellä (Jos ei halua esitellä töitä ja tekemistä julkisesti, mutta haluaa saada palautetta ammattilaiselta.) </a:t>
            </a:r>
          </a:p>
        </p:txBody>
      </p:sp>
    </p:spTree>
    <p:extLst>
      <p:ext uri="{BB962C8B-B14F-4D97-AF65-F5344CB8AC3E}">
        <p14:creationId xmlns:p14="http://schemas.microsoft.com/office/powerpoint/2010/main" val="186142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g17-flyer-dig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07" y="905161"/>
            <a:ext cx="3315083" cy="4703322"/>
          </a:xfrm>
          <a:prstGeom prst="rect">
            <a:avLst/>
          </a:prstGeom>
        </p:spPr>
      </p:pic>
      <p:sp>
        <p:nvSpPr>
          <p:cNvPr id="3" name="Suorakulmio 2"/>
          <p:cNvSpPr/>
          <p:nvPr/>
        </p:nvSpPr>
        <p:spPr>
          <a:xfrm>
            <a:off x="3542653" y="322771"/>
            <a:ext cx="5508381" cy="6255565"/>
          </a:xfrm>
          <a:prstGeom prst="rect">
            <a:avLst/>
          </a:prstGeom>
        </p:spPr>
        <p:txBody>
          <a:bodyPr wrap="square">
            <a:spAutoFit/>
          </a:bodyPr>
          <a:lstStyle/>
          <a:p>
            <a:pPr>
              <a:lnSpc>
                <a:spcPct val="80000"/>
              </a:lnSpc>
            </a:pPr>
            <a:r>
              <a:rPr lang="fi-FI" sz="1600" b="1" dirty="0" err="1" smtClean="0"/>
              <a:t>VIDES-tapahtuma</a:t>
            </a:r>
            <a:r>
              <a:rPr lang="fi-FI" sz="1600" b="1" dirty="0" smtClean="0"/>
              <a:t/>
            </a:r>
            <a:br>
              <a:rPr lang="fi-FI" sz="1600" b="1" dirty="0" smtClean="0"/>
            </a:br>
            <a:r>
              <a:rPr lang="fi-FI" sz="1600" b="1" dirty="0" smtClean="0"/>
              <a:t/>
            </a:r>
            <a:br>
              <a:rPr lang="fi-FI" sz="1600" b="1" dirty="0" smtClean="0"/>
            </a:br>
            <a:r>
              <a:rPr lang="fi-FI" sz="1600" dirty="0" smtClean="0"/>
              <a:t>Ilmoittautui </a:t>
            </a:r>
            <a:r>
              <a:rPr lang="fi-FI" sz="1600" dirty="0"/>
              <a:t>39 </a:t>
            </a:r>
            <a:r>
              <a:rPr lang="fi-FI" sz="1600" dirty="0" smtClean="0"/>
              <a:t>ja osallistujia 28 + 5 nuorta </a:t>
            </a:r>
            <a:br>
              <a:rPr lang="fi-FI" sz="1600" dirty="0" smtClean="0"/>
            </a:br>
            <a:r>
              <a:rPr lang="fi-FI" sz="1600" dirty="0" smtClean="0"/>
              <a:t/>
            </a:r>
            <a:br>
              <a:rPr lang="fi-FI" sz="1600" dirty="0" smtClean="0"/>
            </a:br>
            <a:r>
              <a:rPr lang="fi-FI" sz="1600" dirty="0" smtClean="0"/>
              <a:t>Ilmoittautuneet olivat </a:t>
            </a:r>
            <a:r>
              <a:rPr lang="fi-FI" sz="1600" dirty="0"/>
              <a:t>14–</a:t>
            </a:r>
            <a:r>
              <a:rPr lang="fi-FI" sz="1600" dirty="0" smtClean="0"/>
              <a:t>24 - ja osallistuneet 16</a:t>
            </a:r>
            <a:r>
              <a:rPr lang="fi-FI" sz="1600" dirty="0"/>
              <a:t>–24 -</a:t>
            </a:r>
            <a:r>
              <a:rPr lang="fi-FI" sz="1600" dirty="0" smtClean="0"/>
              <a:t>vuotiaita</a:t>
            </a:r>
            <a:br>
              <a:rPr lang="fi-FI" sz="1600" dirty="0" smtClean="0"/>
            </a:br>
            <a:endParaRPr lang="fi-FI" sz="1600" dirty="0"/>
          </a:p>
          <a:p>
            <a:pPr>
              <a:lnSpc>
                <a:spcPct val="80000"/>
              </a:lnSpc>
            </a:pPr>
            <a:r>
              <a:rPr lang="fi-FI" sz="1600" dirty="0"/>
              <a:t>M</a:t>
            </a:r>
            <a:r>
              <a:rPr lang="fi-FI" sz="1600" dirty="0" smtClean="0"/>
              <a:t>ukaan ilmoittautui nuoria 17 ja osallistui 13 paikkakunnalta.</a:t>
            </a:r>
          </a:p>
          <a:p>
            <a:pPr>
              <a:lnSpc>
                <a:spcPct val="80000"/>
              </a:lnSpc>
            </a:pPr>
            <a:endParaRPr lang="fi-FI" sz="1600" dirty="0"/>
          </a:p>
          <a:p>
            <a:pPr>
              <a:lnSpc>
                <a:spcPct val="80000"/>
              </a:lnSpc>
            </a:pPr>
            <a:r>
              <a:rPr lang="fi-FI" sz="1600" dirty="0" smtClean="0"/>
              <a:t>Teoksia esitettiin pääosin messuosastoilla (21 nuorta), valkokankaalla oli 3 nuoren teoksia, tarjolla oli 3 eri nuorten työpajaa sekä 2 eri kokoonpanon musiikkiesitystä.</a:t>
            </a:r>
          </a:p>
          <a:p>
            <a:pPr>
              <a:lnSpc>
                <a:spcPct val="80000"/>
              </a:lnSpc>
            </a:pPr>
            <a:endParaRPr lang="fi-FI" sz="1600" dirty="0"/>
          </a:p>
          <a:p>
            <a:pPr>
              <a:lnSpc>
                <a:spcPct val="80000"/>
              </a:lnSpc>
            </a:pPr>
            <a:r>
              <a:rPr lang="fi-FI" sz="1600" dirty="0" smtClean="0"/>
              <a:t>Muu ohjelma: </a:t>
            </a:r>
            <a:br>
              <a:rPr lang="fi-FI" sz="1600" dirty="0" smtClean="0"/>
            </a:br>
            <a:r>
              <a:rPr lang="fi-FI" sz="1600" dirty="0" smtClean="0"/>
              <a:t>Stipendien jako </a:t>
            </a:r>
            <a:r>
              <a:rPr lang="fi-FI" sz="1600" dirty="0" err="1" smtClean="0"/>
              <a:t>Generation</a:t>
            </a:r>
            <a:r>
              <a:rPr lang="fi-FI" sz="1600" dirty="0" smtClean="0"/>
              <a:t> 2017 </a:t>
            </a:r>
            <a:r>
              <a:rPr lang="fi-FI" sz="1600" dirty="0"/>
              <a:t>-</a:t>
            </a:r>
            <a:r>
              <a:rPr lang="fi-FI" sz="1600" dirty="0" smtClean="0"/>
              <a:t>näyttelyn 4 taiteilijalle </a:t>
            </a:r>
            <a:br>
              <a:rPr lang="fi-FI" sz="1600" dirty="0" smtClean="0"/>
            </a:br>
            <a:r>
              <a:rPr lang="fi-FI" sz="1600" dirty="0" smtClean="0"/>
              <a:t>Taidekuraattorin haastattelu (Veikko </a:t>
            </a:r>
            <a:r>
              <a:rPr lang="fi-FI" sz="1600" dirty="0" err="1" smtClean="0"/>
              <a:t>Halmetoja</a:t>
            </a:r>
            <a:r>
              <a:rPr lang="fi-FI" sz="1600" dirty="0" smtClean="0"/>
              <a:t>)</a:t>
            </a:r>
          </a:p>
          <a:p>
            <a:pPr>
              <a:lnSpc>
                <a:spcPct val="80000"/>
              </a:lnSpc>
            </a:pPr>
            <a:endParaRPr lang="fi-FI" sz="1600" dirty="0"/>
          </a:p>
          <a:p>
            <a:pPr>
              <a:lnSpc>
                <a:spcPct val="80000"/>
              </a:lnSpc>
            </a:pPr>
            <a:r>
              <a:rPr lang="fi-FI" sz="1600" dirty="0" smtClean="0"/>
              <a:t>Nuorten kanssa keskustelleita taiteilijoita oli 7.</a:t>
            </a:r>
          </a:p>
          <a:p>
            <a:endParaRPr lang="fi-FI" sz="1600" dirty="0" smtClean="0"/>
          </a:p>
          <a:p>
            <a:pPr>
              <a:lnSpc>
                <a:spcPct val="80000"/>
              </a:lnSpc>
            </a:pPr>
            <a:r>
              <a:rPr lang="fi-FI" sz="1600" b="1" dirty="0" err="1" smtClean="0"/>
              <a:t>Generation</a:t>
            </a:r>
            <a:r>
              <a:rPr lang="fi-FI" sz="1600" b="1" dirty="0" smtClean="0"/>
              <a:t> 2017 </a:t>
            </a:r>
            <a:r>
              <a:rPr lang="fi-FI" sz="1600" b="1" dirty="0" err="1" smtClean="0"/>
              <a:t>Dance</a:t>
            </a:r>
            <a:r>
              <a:rPr lang="fi-FI" sz="1600" b="1" dirty="0"/>
              <a:t/>
            </a:r>
            <a:br>
              <a:rPr lang="fi-FI" sz="1600" b="1" dirty="0"/>
            </a:br>
            <a:r>
              <a:rPr lang="fi-FI" sz="1600" b="1" dirty="0" smtClean="0"/>
              <a:t/>
            </a:r>
            <a:br>
              <a:rPr lang="fi-FI" sz="1600" b="1" dirty="0" smtClean="0"/>
            </a:br>
            <a:r>
              <a:rPr lang="fi-FI" sz="1600" dirty="0" smtClean="0"/>
              <a:t>4 tanssiryhmää ja yksi </a:t>
            </a:r>
            <a:r>
              <a:rPr lang="fi-FI" sz="1600" dirty="0" err="1" smtClean="0"/>
              <a:t>solo</a:t>
            </a:r>
            <a:r>
              <a:rPr lang="fi-FI" sz="1600" dirty="0" smtClean="0"/>
              <a:t> (Laura </a:t>
            </a:r>
            <a:r>
              <a:rPr lang="fi-FI" sz="1600" dirty="0" err="1" smtClean="0"/>
              <a:t>Köönikän</a:t>
            </a:r>
            <a:r>
              <a:rPr lang="fi-FI" sz="1600" dirty="0" smtClean="0"/>
              <a:t> valitsemia)</a:t>
            </a:r>
            <a:br>
              <a:rPr lang="fi-FI" sz="1600" dirty="0" smtClean="0"/>
            </a:br>
            <a:r>
              <a:rPr lang="fi-FI" sz="1600" dirty="0" smtClean="0"/>
              <a:t/>
            </a:r>
            <a:br>
              <a:rPr lang="fi-FI" sz="1600" dirty="0" smtClean="0"/>
            </a:br>
            <a:r>
              <a:rPr lang="fi-FI" sz="1600" dirty="0" smtClean="0"/>
              <a:t>Yhteensä 15 tanssijaa, iältään 11–24 vuotta </a:t>
            </a:r>
            <a:br>
              <a:rPr lang="fi-FI" sz="1600" dirty="0" smtClean="0"/>
            </a:br>
            <a:endParaRPr lang="fi-FI" sz="1600" dirty="0" smtClean="0"/>
          </a:p>
          <a:p>
            <a:pPr>
              <a:lnSpc>
                <a:spcPct val="80000"/>
              </a:lnSpc>
            </a:pPr>
            <a:r>
              <a:rPr lang="fi-FI" sz="1600" dirty="0" smtClean="0"/>
              <a:t>10 eri paikkakunnalta</a:t>
            </a:r>
            <a:br>
              <a:rPr lang="fi-FI" sz="1600" dirty="0" smtClean="0"/>
            </a:br>
            <a:endParaRPr lang="fi-FI" sz="1600" dirty="0" smtClean="0"/>
          </a:p>
          <a:p>
            <a:pPr>
              <a:lnSpc>
                <a:spcPct val="80000"/>
              </a:lnSpc>
            </a:pPr>
            <a:r>
              <a:rPr lang="fi-FI" sz="1600" dirty="0" smtClean="0"/>
              <a:t>Esitykset olivat </a:t>
            </a:r>
            <a:r>
              <a:rPr lang="fi-FI" sz="1600" dirty="0" err="1" smtClean="0"/>
              <a:t>Annantalon</a:t>
            </a:r>
            <a:r>
              <a:rPr lang="fi-FI" sz="1600" dirty="0" smtClean="0"/>
              <a:t> ulkolavalla.</a:t>
            </a:r>
            <a:endParaRPr lang="fi-FI" sz="1600" dirty="0"/>
          </a:p>
          <a:p>
            <a:pPr>
              <a:lnSpc>
                <a:spcPct val="80000"/>
              </a:lnSpc>
            </a:pPr>
            <a:r>
              <a:rPr lang="fi-FI" sz="1600" dirty="0" smtClean="0"/>
              <a:t/>
            </a:r>
            <a:br>
              <a:rPr lang="fi-FI" sz="1600" dirty="0" smtClean="0"/>
            </a:br>
            <a:endParaRPr lang="fi-FI" sz="1600" dirty="0" smtClean="0"/>
          </a:p>
          <a:p>
            <a:pPr>
              <a:lnSpc>
                <a:spcPct val="80000"/>
              </a:lnSpc>
            </a:pPr>
            <a:r>
              <a:rPr lang="fi-FI" sz="1600" dirty="0" smtClean="0"/>
              <a:t>Tapahtumapäivässä oli muuta yleisöä noin 60 henkilöä.</a:t>
            </a:r>
            <a:endParaRPr lang="fi-FI" sz="1600" dirty="0"/>
          </a:p>
        </p:txBody>
      </p:sp>
    </p:spTree>
    <p:extLst>
      <p:ext uri="{BB962C8B-B14F-4D97-AF65-F5344CB8AC3E}">
        <p14:creationId xmlns:p14="http://schemas.microsoft.com/office/powerpoint/2010/main" val="180071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MG_51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89" y="126022"/>
            <a:ext cx="3787758" cy="2840818"/>
          </a:xfrm>
          <a:prstGeom prst="rect">
            <a:avLst/>
          </a:prstGeom>
        </p:spPr>
      </p:pic>
      <p:pic>
        <p:nvPicPr>
          <p:cNvPr id="5" name="Kuva 4" descr="IMG_5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22170" y="3546889"/>
            <a:ext cx="3289806" cy="2467354"/>
          </a:xfrm>
          <a:prstGeom prst="rect">
            <a:avLst/>
          </a:prstGeom>
        </p:spPr>
      </p:pic>
      <p:pic>
        <p:nvPicPr>
          <p:cNvPr id="6" name="Kuva 5" descr="IMG_51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001" y="3135663"/>
            <a:ext cx="2854894" cy="2141170"/>
          </a:xfrm>
          <a:prstGeom prst="rect">
            <a:avLst/>
          </a:prstGeom>
        </p:spPr>
      </p:pic>
      <p:pic>
        <p:nvPicPr>
          <p:cNvPr id="7" name="Kuva 6" descr="IMG_514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2993" y="126022"/>
            <a:ext cx="3787757" cy="2840818"/>
          </a:xfrm>
          <a:prstGeom prst="rect">
            <a:avLst/>
          </a:prstGeom>
        </p:spPr>
      </p:pic>
      <p:pic>
        <p:nvPicPr>
          <p:cNvPr id="8" name="Kuva 7" descr="IMG_510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02441" y="3527264"/>
            <a:ext cx="3312234" cy="2484175"/>
          </a:xfrm>
          <a:prstGeom prst="rect">
            <a:avLst/>
          </a:prstGeom>
        </p:spPr>
      </p:pic>
      <p:sp>
        <p:nvSpPr>
          <p:cNvPr id="2" name="Rectangle 1"/>
          <p:cNvSpPr/>
          <p:nvPr/>
        </p:nvSpPr>
        <p:spPr>
          <a:xfrm>
            <a:off x="2890657" y="5230713"/>
            <a:ext cx="3592611" cy="1569660"/>
          </a:xfrm>
          <a:prstGeom prst="rect">
            <a:avLst/>
          </a:prstGeom>
        </p:spPr>
        <p:txBody>
          <a:bodyPr wrap="square">
            <a:spAutoFit/>
          </a:bodyPr>
          <a:lstStyle/>
          <a:p>
            <a:r>
              <a:rPr lang="fi-FI" sz="1600" dirty="0" smtClean="0"/>
              <a:t>”</a:t>
            </a:r>
            <a:r>
              <a:rPr lang="fi-FI" sz="1600" dirty="0"/>
              <a:t>Kokemus oli kokonaisuudessaan tärkeä minulla. Nyt uskallan mennä tulevaisuudessakin vastaaviin, kun olen ainakin käynyt yhdessä. Ammattilaisen kanssa keskustelu oli todella mukava juttu.”</a:t>
            </a:r>
          </a:p>
        </p:txBody>
      </p:sp>
    </p:spTree>
    <p:extLst>
      <p:ext uri="{BB962C8B-B14F-4D97-AF65-F5344CB8AC3E}">
        <p14:creationId xmlns:p14="http://schemas.microsoft.com/office/powerpoint/2010/main" val="315420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116963" y="133692"/>
            <a:ext cx="9027038" cy="6250146"/>
          </a:xfrm>
        </p:spPr>
        <p:txBody>
          <a:bodyPr>
            <a:normAutofit fontScale="62500" lnSpcReduction="20000"/>
          </a:bodyPr>
          <a:lstStyle/>
          <a:p>
            <a:pPr marL="0" indent="0">
              <a:buNone/>
            </a:pPr>
            <a:r>
              <a:rPr lang="fi-FI" b="1" dirty="0" smtClean="0"/>
              <a:t>Tulevaisuuden suunnitelmia</a:t>
            </a:r>
          </a:p>
          <a:p>
            <a:pPr marL="0" indent="0">
              <a:buNone/>
            </a:pPr>
            <a:r>
              <a:rPr lang="fi-FI" dirty="0" smtClean="0"/>
              <a:t/>
            </a:r>
            <a:br>
              <a:rPr lang="fi-FI" dirty="0" smtClean="0"/>
            </a:br>
            <a:r>
              <a:rPr lang="fi-FI" dirty="0" smtClean="0"/>
              <a:t>Kolmen vuoden sykli:</a:t>
            </a:r>
          </a:p>
          <a:p>
            <a:pPr marL="0" indent="0">
              <a:buNone/>
            </a:pPr>
            <a:r>
              <a:rPr lang="fi-FI" dirty="0" smtClean="0"/>
              <a:t>1. vuosi </a:t>
            </a:r>
            <a:br>
              <a:rPr lang="fi-FI" dirty="0" smtClean="0"/>
            </a:br>
            <a:r>
              <a:rPr lang="fi-FI" dirty="0" smtClean="0"/>
              <a:t>Alueellisia </a:t>
            </a:r>
            <a:r>
              <a:rPr lang="fi-FI" dirty="0"/>
              <a:t>ja paikallisia </a:t>
            </a:r>
            <a:r>
              <a:rPr lang="fi-FI" dirty="0" smtClean="0"/>
              <a:t>työpajoja ja tapahtumia, joissa kerrotaan tulevista </a:t>
            </a:r>
            <a:r>
              <a:rPr lang="fi-FI" dirty="0" err="1" smtClean="0"/>
              <a:t>Vides-tapahtumasta</a:t>
            </a:r>
            <a:r>
              <a:rPr lang="fi-FI" dirty="0" smtClean="0"/>
              <a:t> ja </a:t>
            </a:r>
            <a:r>
              <a:rPr lang="fi-FI" dirty="0" err="1" smtClean="0"/>
              <a:t>Generation-näyttelystä</a:t>
            </a:r>
            <a:r>
              <a:rPr lang="fi-FI" dirty="0"/>
              <a:t>;</a:t>
            </a:r>
            <a:r>
              <a:rPr lang="fi-FI" dirty="0" smtClean="0"/>
              <a:t> kannustetaan ja innostetaan osallistumaan niihin.</a:t>
            </a:r>
          </a:p>
          <a:p>
            <a:pPr marL="0" indent="0">
              <a:buNone/>
            </a:pPr>
            <a:r>
              <a:rPr lang="fi-FI" dirty="0" smtClean="0"/>
              <a:t>2. vuosi</a:t>
            </a:r>
            <a:br>
              <a:rPr lang="fi-FI" dirty="0" smtClean="0"/>
            </a:br>
            <a:r>
              <a:rPr lang="fi-FI" dirty="0" smtClean="0"/>
              <a:t>Valtakunnallinen </a:t>
            </a:r>
            <a:r>
              <a:rPr lang="fi-FI" dirty="0" err="1" smtClean="0"/>
              <a:t>Vides-tapahtuma</a:t>
            </a:r>
            <a:r>
              <a:rPr lang="fi-FI" dirty="0" smtClean="0"/>
              <a:t> </a:t>
            </a:r>
          </a:p>
          <a:p>
            <a:pPr marL="0" indent="0">
              <a:buNone/>
            </a:pPr>
            <a:r>
              <a:rPr lang="fi-FI" dirty="0"/>
              <a:t>P</a:t>
            </a:r>
            <a:r>
              <a:rPr lang="fi-FI" dirty="0" smtClean="0"/>
              <a:t>aikka vaihtuu eri vuosina. Mahdollisesti aina samalla paikkakunnalla kuin sen vuoden Nuori Kulttuurin valtakunnallinen tapahtuma</a:t>
            </a:r>
          </a:p>
          <a:p>
            <a:pPr marL="0" indent="0">
              <a:buNone/>
            </a:pPr>
            <a:r>
              <a:rPr lang="fi-FI" dirty="0" smtClean="0"/>
              <a:t>3. vuosi</a:t>
            </a:r>
            <a:br>
              <a:rPr lang="fi-FI" dirty="0" smtClean="0"/>
            </a:br>
            <a:r>
              <a:rPr lang="fi-FI" dirty="0" err="1" smtClean="0"/>
              <a:t>Generation-näyttely</a:t>
            </a:r>
            <a:r>
              <a:rPr lang="fi-FI" dirty="0" smtClean="0"/>
              <a:t> Amos </a:t>
            </a:r>
            <a:r>
              <a:rPr lang="fi-FI" dirty="0" err="1" smtClean="0"/>
              <a:t>Rex</a:t>
            </a:r>
            <a:r>
              <a:rPr lang="fi-FI" dirty="0" smtClean="0"/>
              <a:t> </a:t>
            </a:r>
            <a:r>
              <a:rPr lang="mr-IN" dirty="0" smtClean="0"/>
              <a:t>–</a:t>
            </a:r>
            <a:r>
              <a:rPr lang="fi-FI" dirty="0" smtClean="0"/>
              <a:t>museossa Helsingissä (</a:t>
            </a:r>
            <a:r>
              <a:rPr lang="fi-FI" dirty="0"/>
              <a:t>e</a:t>
            </a:r>
            <a:r>
              <a:rPr lang="fi-FI" dirty="0" smtClean="0"/>
              <a:t>hkä myös osaksi verkossa) </a:t>
            </a:r>
            <a:br>
              <a:rPr lang="fi-FI" dirty="0" smtClean="0"/>
            </a:br>
            <a:r>
              <a:rPr lang="fi-FI" dirty="0" smtClean="0"/>
              <a:t>Sisältää tapahtumia verkossa, kaupungilla ja museossa.</a:t>
            </a:r>
            <a:endParaRPr lang="fi-FI" dirty="0"/>
          </a:p>
          <a:p>
            <a:pPr marL="0" indent="0">
              <a:buNone/>
            </a:pPr>
            <a:endParaRPr lang="fi-FI" dirty="0" smtClean="0"/>
          </a:p>
          <a:p>
            <a:pPr marL="0" indent="0">
              <a:buNone/>
            </a:pPr>
            <a:r>
              <a:rPr lang="fi-FI" dirty="0" smtClean="0"/>
              <a:t>Seuraavaksi</a:t>
            </a:r>
            <a:br>
              <a:rPr lang="fi-FI" dirty="0" smtClean="0"/>
            </a:br>
            <a:r>
              <a:rPr lang="fi-FI" dirty="0" smtClean="0"/>
              <a:t>maaliskuussa 2018 avautuu </a:t>
            </a:r>
            <a:r>
              <a:rPr lang="fi-FI" dirty="0" err="1" smtClean="0"/>
              <a:t>Generation</a:t>
            </a:r>
            <a:r>
              <a:rPr lang="fi-FI" dirty="0" smtClean="0"/>
              <a:t> 2017 näyttelystä osa Jyväskylän taidemuseossa</a:t>
            </a:r>
          </a:p>
          <a:p>
            <a:pPr marL="0" indent="0">
              <a:buNone/>
            </a:pPr>
            <a:r>
              <a:rPr lang="fi-FI" dirty="0" smtClean="0"/>
              <a:t>2018</a:t>
            </a:r>
            <a:r>
              <a:rPr lang="fi-FI" dirty="0" smtClean="0"/>
              <a:t>: kentälle jalkautuminen, mahd. </a:t>
            </a:r>
            <a:r>
              <a:rPr lang="fi-FI" dirty="0" smtClean="0"/>
              <a:t>alueellisia </a:t>
            </a:r>
            <a:r>
              <a:rPr lang="fi-FI" dirty="0" smtClean="0"/>
              <a:t>ja paikallisia tapahtumia ja työpajoja</a:t>
            </a:r>
          </a:p>
          <a:p>
            <a:pPr marL="0" indent="0">
              <a:buNone/>
            </a:pPr>
            <a:r>
              <a:rPr lang="fi-FI" dirty="0" smtClean="0"/>
              <a:t>2019: (toukokuu): </a:t>
            </a:r>
            <a:r>
              <a:rPr lang="fi-FI" dirty="0" smtClean="0"/>
              <a:t>valtakunnallinen </a:t>
            </a:r>
            <a:r>
              <a:rPr lang="fi-FI" dirty="0" err="1" smtClean="0"/>
              <a:t>Vides-tapahtuma</a:t>
            </a:r>
            <a:r>
              <a:rPr lang="fi-FI" dirty="0" smtClean="0"/>
              <a:t> Jyväskylässä Nuori Kulttuurin valtakunnallisen teatteri- ja sirkustapahtuman yhteydessä</a:t>
            </a:r>
          </a:p>
          <a:p>
            <a:pPr marL="0" indent="0">
              <a:buNone/>
            </a:pPr>
            <a:r>
              <a:rPr lang="fi-FI" dirty="0" smtClean="0"/>
              <a:t>2020: </a:t>
            </a:r>
            <a:r>
              <a:rPr lang="fi-FI" dirty="0" err="1" smtClean="0"/>
              <a:t>Generation</a:t>
            </a:r>
            <a:r>
              <a:rPr lang="fi-FI" dirty="0" smtClean="0"/>
              <a:t> 2020 </a:t>
            </a:r>
            <a:r>
              <a:rPr lang="fi-FI" dirty="0" smtClean="0"/>
              <a:t>näyttely </a:t>
            </a:r>
            <a:r>
              <a:rPr lang="fi-FI" dirty="0" smtClean="0"/>
              <a:t>Amos </a:t>
            </a:r>
            <a:r>
              <a:rPr lang="fi-FI" dirty="0" err="1" smtClean="0"/>
              <a:t>Rex</a:t>
            </a:r>
            <a:r>
              <a:rPr lang="fi-FI" dirty="0" smtClean="0"/>
              <a:t> -museossa</a:t>
            </a:r>
            <a:endParaRPr lang="fi-FI" dirty="0"/>
          </a:p>
        </p:txBody>
      </p:sp>
    </p:spTree>
    <p:extLst>
      <p:ext uri="{BB962C8B-B14F-4D97-AF65-F5344CB8AC3E}">
        <p14:creationId xmlns:p14="http://schemas.microsoft.com/office/powerpoint/2010/main" val="1368432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417724" y="518058"/>
            <a:ext cx="8211151" cy="5608105"/>
          </a:xfrm>
        </p:spPr>
        <p:txBody>
          <a:bodyPr>
            <a:normAutofit fontScale="70000" lnSpcReduction="20000"/>
          </a:bodyPr>
          <a:lstStyle/>
          <a:p>
            <a:pPr marL="0" indent="0">
              <a:buNone/>
            </a:pPr>
            <a:r>
              <a:rPr lang="fi-FI" sz="2900" b="1" dirty="0" smtClean="0"/>
              <a:t>Filosofiset tausta-ajatukset / lähtökohdat</a:t>
            </a:r>
            <a:br>
              <a:rPr lang="fi-FI" sz="2900" b="1" dirty="0" smtClean="0"/>
            </a:br>
            <a:endParaRPr lang="fi-FI" sz="2900" b="1" dirty="0" smtClean="0"/>
          </a:p>
          <a:p>
            <a:r>
              <a:rPr lang="fi-FI" sz="2900" dirty="0"/>
              <a:t>Taide toimii parhaiten, kun se on mukana sen omista lähtökohdista käsin</a:t>
            </a:r>
            <a:r>
              <a:rPr lang="fi-FI" sz="2900" dirty="0" smtClean="0"/>
              <a:t>.</a:t>
            </a:r>
          </a:p>
          <a:p>
            <a:r>
              <a:rPr lang="fi-FI" sz="2900" dirty="0" smtClean="0"/>
              <a:t>Taiteen itseisarvoinen ja välineellinen arvo ei kilpaile keskenään, vaan ovat kaksisuuntainen prosessi.</a:t>
            </a:r>
          </a:p>
          <a:p>
            <a:r>
              <a:rPr lang="fi-FI" sz="2900" dirty="0" smtClean="0"/>
              <a:t>Taiteeksi kutsuttu toiminta ja sen tuotokset ihmisen luontaista toimintaa.</a:t>
            </a:r>
          </a:p>
          <a:p>
            <a:pPr marL="0" indent="0">
              <a:buNone/>
            </a:pPr>
            <a:r>
              <a:rPr lang="fi-FI" sz="2900" dirty="0" smtClean="0"/>
              <a:t>	</a:t>
            </a:r>
            <a:r>
              <a:rPr lang="fi-FI" sz="2100" dirty="0" smtClean="0">
                <a:latin typeface="Wingdings"/>
                <a:ea typeface="Wingdings"/>
                <a:cs typeface="Wingdings"/>
                <a:sym typeface="Wingdings"/>
              </a:rPr>
              <a:t> </a:t>
            </a:r>
            <a:r>
              <a:rPr lang="fi-FI" sz="2900" dirty="0" smtClean="0"/>
              <a:t>Lasten ja nuorten kulttuuri- ja taidetoiminta /-kasvatus tämän 	ominaisuuden ylläpitämistä ja kehittämistä.</a:t>
            </a:r>
          </a:p>
          <a:p>
            <a:r>
              <a:rPr lang="fi-FI" sz="2900" dirty="0"/>
              <a:t>Lasten oikeuksien artikla </a:t>
            </a:r>
            <a:r>
              <a:rPr lang="fi-FI" sz="2900" dirty="0" smtClean="0"/>
              <a:t>31: </a:t>
            </a:r>
            <a:r>
              <a:rPr lang="fi-FI" sz="2900" dirty="0"/>
              <a:t>Lapsella on oikeus lepoon, leikkiin ja vapaa-aikaan sekä taide- ja kulttuurielämään</a:t>
            </a:r>
            <a:r>
              <a:rPr lang="fi-FI" sz="2900" dirty="0" smtClean="0"/>
              <a:t>.</a:t>
            </a:r>
          </a:p>
          <a:p>
            <a:r>
              <a:rPr lang="fi-FI" sz="2900" dirty="0"/>
              <a:t>Lasten ja nuorten taide ei väli- tai kehitysvaiheena johonkin, vaan yksi taiteen ilmenemisen muoto. </a:t>
            </a:r>
          </a:p>
          <a:p>
            <a:r>
              <a:rPr lang="fi-FI" sz="2900"/>
              <a:t>Lapset ja nuoret kulttuuriperinnön tuottajia</a:t>
            </a:r>
            <a:r>
              <a:rPr lang="fi-FI" sz="2900"/>
              <a:t>.  </a:t>
            </a:r>
            <a:endParaRPr lang="fi-FI" sz="2900" dirty="0"/>
          </a:p>
          <a:p>
            <a:r>
              <a:rPr lang="fi-FI" sz="2900" dirty="0"/>
              <a:t>Nuoret </a:t>
            </a:r>
            <a:r>
              <a:rPr lang="fi-FI" sz="2900" dirty="0" smtClean="0"/>
              <a:t>eivät vain toiminnan </a:t>
            </a:r>
            <a:r>
              <a:rPr lang="fi-FI" sz="2900" dirty="0"/>
              <a:t>ja kasvatuksen kohteena, vaan aktiivisina toimijoina.</a:t>
            </a:r>
          </a:p>
          <a:p>
            <a:r>
              <a:rPr lang="fi-FI" sz="2900" dirty="0" smtClean="0"/>
              <a:t>Nuorten </a:t>
            </a:r>
            <a:r>
              <a:rPr lang="fi-FI" sz="2900" dirty="0"/>
              <a:t>hyvinvointi sitä kautta, että heidät otetaan huomioon </a:t>
            </a:r>
            <a:r>
              <a:rPr lang="fi-FI" sz="2900" dirty="0" smtClean="0"/>
              <a:t>täysivaltaisina </a:t>
            </a:r>
            <a:r>
              <a:rPr lang="fi-FI" sz="2900" dirty="0"/>
              <a:t>tekijöinä ja toimijoina</a:t>
            </a:r>
            <a:r>
              <a:rPr lang="fi-FI" sz="2900" dirty="0" smtClean="0"/>
              <a:t>.</a:t>
            </a:r>
            <a:endParaRPr lang="fi-FI" sz="2900" dirty="0"/>
          </a:p>
          <a:p>
            <a:r>
              <a:rPr lang="fi-FI" sz="2900" dirty="0" smtClean="0"/>
              <a:t>Taidekasvatus</a:t>
            </a:r>
            <a:r>
              <a:rPr lang="fi-FI" sz="2900" dirty="0" smtClean="0"/>
              <a:t>: taidemaailman käytänteet, mutta nuoret voivat vaikuttaa ja muuttaa niitä</a:t>
            </a:r>
            <a:r>
              <a:rPr lang="fi-FI" sz="2900" dirty="0" smtClean="0"/>
              <a:t>!</a:t>
            </a:r>
          </a:p>
          <a:p>
            <a:endParaRPr lang="fi-FI" dirty="0"/>
          </a:p>
          <a:p>
            <a:endParaRPr lang="fi-FI" dirty="0"/>
          </a:p>
        </p:txBody>
      </p:sp>
      <p:sp>
        <p:nvSpPr>
          <p:cNvPr id="4" name="Tekstiruutu 3"/>
          <p:cNvSpPr txBox="1"/>
          <p:nvPr/>
        </p:nvSpPr>
        <p:spPr>
          <a:xfrm>
            <a:off x="8552876" y="5830923"/>
            <a:ext cx="184666"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278274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2312808" y="1370970"/>
            <a:ext cx="4381719" cy="3818528"/>
          </a:xfrm>
          <a:solidFill>
            <a:srgbClr val="FFFF00"/>
          </a:solidFill>
        </p:spPr>
        <p:txBody>
          <a:bodyPr>
            <a:noAutofit/>
          </a:bodyPr>
          <a:lstStyle/>
          <a:p>
            <a:pPr marL="0" indent="0">
              <a:buNone/>
            </a:pPr>
            <a:r>
              <a:rPr lang="fi-FI" sz="4000" dirty="0" smtClean="0"/>
              <a:t>  				</a:t>
            </a:r>
          </a:p>
          <a:p>
            <a:pPr marL="0" indent="0">
              <a:buNone/>
            </a:pPr>
            <a:endParaRPr lang="fi-FI" sz="4000" dirty="0"/>
          </a:p>
          <a:p>
            <a:pPr marL="0" indent="0">
              <a:buNone/>
            </a:pPr>
            <a:r>
              <a:rPr lang="fi-FI" sz="4000" dirty="0" smtClean="0"/>
              <a:t>			KIITOS! </a:t>
            </a:r>
            <a:endParaRPr lang="fi-FI" sz="4000" dirty="0"/>
          </a:p>
        </p:txBody>
      </p:sp>
      <p:sp>
        <p:nvSpPr>
          <p:cNvPr id="5" name="Suorakulmio 4"/>
          <p:cNvSpPr/>
          <p:nvPr/>
        </p:nvSpPr>
        <p:spPr>
          <a:xfrm>
            <a:off x="2228705" y="5845543"/>
            <a:ext cx="4558333" cy="369332"/>
          </a:xfrm>
          <a:prstGeom prst="rect">
            <a:avLst/>
          </a:prstGeom>
        </p:spPr>
        <p:txBody>
          <a:bodyPr wrap="square">
            <a:spAutoFit/>
          </a:bodyPr>
          <a:lstStyle/>
          <a:p>
            <a:r>
              <a:rPr lang="fi-FI" dirty="0" smtClean="0"/>
              <a:t>                paivi.venalainen</a:t>
            </a:r>
            <a:r>
              <a:rPr lang="fi-FI" dirty="0"/>
              <a:t>@artcentre.fi</a:t>
            </a:r>
          </a:p>
        </p:txBody>
      </p:sp>
    </p:spTree>
    <p:extLst>
      <p:ext uri="{BB962C8B-B14F-4D97-AF65-F5344CB8AC3E}">
        <p14:creationId xmlns:p14="http://schemas.microsoft.com/office/powerpoint/2010/main" val="113085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neration_2017_INSTAGRAM-laat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641" y="740987"/>
            <a:ext cx="8514612" cy="4789469"/>
          </a:xfrm>
          <a:prstGeom prst="rect">
            <a:avLst/>
          </a:prstGeom>
        </p:spPr>
      </p:pic>
    </p:spTree>
    <p:extLst>
      <p:ext uri="{BB962C8B-B14F-4D97-AF65-F5344CB8AC3E}">
        <p14:creationId xmlns:p14="http://schemas.microsoft.com/office/powerpoint/2010/main" val="3979533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896425" y="1783664"/>
            <a:ext cx="7513825" cy="4921417"/>
          </a:xfrm>
        </p:spPr>
        <p:txBody>
          <a:bodyPr>
            <a:normAutofit fontScale="62500" lnSpcReduction="20000"/>
          </a:bodyPr>
          <a:lstStyle/>
          <a:p>
            <a:pPr marL="0" indent="0">
              <a:buNone/>
            </a:pPr>
            <a:r>
              <a:rPr lang="fi-FI" b="1" dirty="0" err="1" smtClean="0"/>
              <a:t>GENERATION-näyttelyt</a:t>
            </a:r>
            <a:endParaRPr lang="fi-FI" b="1" dirty="0" smtClean="0"/>
          </a:p>
          <a:p>
            <a:r>
              <a:rPr lang="fi-FI" dirty="0" smtClean="0"/>
              <a:t>Joka kolmas vuosi järjestettävä 15–23-vuotiaiden tekijöiden näyttely Amos </a:t>
            </a:r>
            <a:r>
              <a:rPr lang="fi-FI" dirty="0" err="1" smtClean="0"/>
              <a:t>Rex</a:t>
            </a:r>
            <a:r>
              <a:rPr lang="fi-FI" dirty="0"/>
              <a:t> </a:t>
            </a:r>
            <a:r>
              <a:rPr lang="fi-FI" dirty="0" smtClean="0"/>
              <a:t>-museossa Helsingissä. </a:t>
            </a:r>
          </a:p>
          <a:p>
            <a:r>
              <a:rPr lang="fi-FI" dirty="0" smtClean="0"/>
              <a:t>Pilottinäyttely </a:t>
            </a:r>
            <a:r>
              <a:rPr lang="fi-FI" dirty="0" err="1" smtClean="0"/>
              <a:t>Generation</a:t>
            </a:r>
            <a:r>
              <a:rPr lang="fi-FI" dirty="0" smtClean="0"/>
              <a:t> 2017 järjestettiin Amos </a:t>
            </a:r>
            <a:r>
              <a:rPr lang="fi-FI" dirty="0"/>
              <a:t>A</a:t>
            </a:r>
            <a:r>
              <a:rPr lang="fi-FI" dirty="0" smtClean="0"/>
              <a:t>ndersonin taidemuseossa 19.5.–3.9.2017.</a:t>
            </a:r>
          </a:p>
          <a:p>
            <a:r>
              <a:rPr lang="fi-FI" dirty="0" smtClean="0"/>
              <a:t>Työryhmä: </a:t>
            </a:r>
            <a:r>
              <a:rPr lang="fi-FI" dirty="0"/>
              <a:t>A</a:t>
            </a:r>
            <a:r>
              <a:rPr lang="fi-FI" dirty="0" smtClean="0"/>
              <a:t>mos Andersonin taidemuseo, Helsingin kaupunki, Lasten ja nuorten taidekeskuksen säätiö, </a:t>
            </a:r>
            <a:r>
              <a:rPr lang="fi-FI" dirty="0"/>
              <a:t>u</a:t>
            </a:r>
            <a:r>
              <a:rPr lang="fi-FI" dirty="0" smtClean="0"/>
              <a:t>lkopuolinen kuraattori (</a:t>
            </a:r>
            <a:r>
              <a:rPr lang="fi-FI" dirty="0" err="1" smtClean="0"/>
              <a:t>Generation</a:t>
            </a:r>
            <a:r>
              <a:rPr lang="fi-FI" dirty="0" smtClean="0"/>
              <a:t> 2017: Laura </a:t>
            </a:r>
            <a:r>
              <a:rPr lang="fi-FI" dirty="0" err="1" smtClean="0"/>
              <a:t>Köönikkä</a:t>
            </a:r>
            <a:r>
              <a:rPr lang="fi-FI" dirty="0" smtClean="0"/>
              <a:t>)</a:t>
            </a:r>
          </a:p>
          <a:p>
            <a:r>
              <a:rPr lang="fi-FI" dirty="0" smtClean="0"/>
              <a:t>Näyttely esittelee nuorten </a:t>
            </a:r>
            <a:r>
              <a:rPr lang="fi-FI" dirty="0"/>
              <a:t>tekijöiden nousevaa taidetta ja tapoja ilmaista itseään </a:t>
            </a:r>
            <a:r>
              <a:rPr lang="fi-FI" dirty="0" smtClean="0"/>
              <a:t>visuaalisesti; </a:t>
            </a:r>
            <a:r>
              <a:rPr lang="fi-FI" dirty="0"/>
              <a:t>t</a:t>
            </a:r>
            <a:r>
              <a:rPr lang="fi-FI" dirty="0" smtClean="0"/>
              <a:t>ulevaisuuden </a:t>
            </a:r>
            <a:r>
              <a:rPr lang="fi-FI" dirty="0"/>
              <a:t>tekijöitä, hiomattomia </a:t>
            </a:r>
            <a:r>
              <a:rPr lang="fi-FI" dirty="0" smtClean="0"/>
              <a:t>timantteja.</a:t>
            </a:r>
          </a:p>
          <a:p>
            <a:r>
              <a:rPr lang="fi-FI" dirty="0"/>
              <a:t>T</a:t>
            </a:r>
            <a:r>
              <a:rPr lang="fi-FI" dirty="0" smtClean="0"/>
              <a:t>eosten </a:t>
            </a:r>
            <a:r>
              <a:rPr lang="fi-FI" dirty="0"/>
              <a:t>muoto ja sisältö on täysin vapaa. Ehdotus voi olla esimerkiksi video, ääniteos, nettisivut, tapahtuma, valokuva, esitys, peli, piirustus, installaatio, maalaus, käsityö tai kone. </a:t>
            </a:r>
            <a:endParaRPr lang="fi-FI" dirty="0" smtClean="0"/>
          </a:p>
          <a:p>
            <a:r>
              <a:rPr lang="fi-FI" dirty="0" smtClean="0"/>
              <a:t>Hakuun </a:t>
            </a:r>
            <a:r>
              <a:rPr lang="fi-FI" dirty="0"/>
              <a:t>saa ehdottaa useampaa teosta, yksin tai ryhmänä. </a:t>
            </a:r>
            <a:endParaRPr lang="fi-FI" dirty="0" smtClean="0"/>
          </a:p>
          <a:p>
            <a:r>
              <a:rPr lang="fi-FI" dirty="0" smtClean="0"/>
              <a:t>Töiden </a:t>
            </a:r>
            <a:r>
              <a:rPr lang="fi-FI" dirty="0"/>
              <a:t>ei tarvitse olla hakuvaiheessa valmiita; museo auttaa tarvittaessa ideoiden jatkotyöstössä ja materiaalikustannuksissa.</a:t>
            </a:r>
            <a:br>
              <a:rPr lang="fi-FI" dirty="0"/>
            </a:br>
            <a:endParaRPr lang="fi-FI" dirty="0" smtClean="0"/>
          </a:p>
          <a:p>
            <a:endParaRPr lang="fi-FI" dirty="0" smtClean="0"/>
          </a:p>
          <a:p>
            <a:endParaRPr lang="fi-FI" dirty="0" smtClean="0"/>
          </a:p>
          <a:p>
            <a:endParaRPr lang="fi-FI" dirty="0" smtClean="0"/>
          </a:p>
          <a:p>
            <a:endParaRPr lang="fi-FI" dirty="0"/>
          </a:p>
        </p:txBody>
      </p:sp>
      <p:pic>
        <p:nvPicPr>
          <p:cNvPr id="4" name="Kuva 3" descr="generation-patter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502" y="277379"/>
            <a:ext cx="2424749" cy="1353166"/>
          </a:xfrm>
          <a:prstGeom prst="rect">
            <a:avLst/>
          </a:prstGeom>
        </p:spPr>
      </p:pic>
      <p:pic>
        <p:nvPicPr>
          <p:cNvPr id="5" name="Kuva 4" descr="IMG_11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25" y="277379"/>
            <a:ext cx="1380947" cy="1380947"/>
          </a:xfrm>
          <a:prstGeom prst="rect">
            <a:avLst/>
          </a:prstGeom>
        </p:spPr>
      </p:pic>
      <p:pic>
        <p:nvPicPr>
          <p:cNvPr id="6" name="Kuva 5" descr="generation-fb-event-cover3_w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732" y="223988"/>
            <a:ext cx="2503185" cy="1408935"/>
          </a:xfrm>
          <a:prstGeom prst="rect">
            <a:avLst/>
          </a:prstGeom>
        </p:spPr>
      </p:pic>
    </p:spTree>
    <p:extLst>
      <p:ext uri="{BB962C8B-B14F-4D97-AF65-F5344CB8AC3E}">
        <p14:creationId xmlns:p14="http://schemas.microsoft.com/office/powerpoint/2010/main" val="410956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4294967295"/>
          </p:nvPr>
        </p:nvSpPr>
        <p:spPr>
          <a:xfrm flipH="1">
            <a:off x="463074" y="2781225"/>
            <a:ext cx="8541271" cy="3344940"/>
          </a:xfrm>
        </p:spPr>
        <p:txBody>
          <a:bodyPr>
            <a:normAutofit fontScale="92500" lnSpcReduction="20000"/>
          </a:bodyPr>
          <a:lstStyle/>
          <a:p>
            <a:pPr marL="0" indent="0">
              <a:buNone/>
            </a:pPr>
            <a:r>
              <a:rPr lang="fi-FI" sz="2200" b="1" dirty="0" smtClean="0"/>
              <a:t>Hakuvaihe </a:t>
            </a:r>
            <a:endParaRPr lang="fi-FI" sz="2200" b="1" dirty="0"/>
          </a:p>
          <a:p>
            <a:pPr lvl="1"/>
            <a:r>
              <a:rPr lang="fi-FI" sz="2200" dirty="0"/>
              <a:t>tiedotus ja markkinointi: nuorten tavoittaminen suoraan, </a:t>
            </a:r>
            <a:br>
              <a:rPr lang="fi-FI" sz="2200" dirty="0"/>
            </a:br>
            <a:r>
              <a:rPr lang="fi-FI" sz="2200" dirty="0" smtClean="0"/>
              <a:t>heidän </a:t>
            </a:r>
            <a:r>
              <a:rPr lang="fi-FI" sz="2200" dirty="0"/>
              <a:t>kanssaan toimivien aikuisten sekä </a:t>
            </a:r>
            <a:r>
              <a:rPr lang="fi-FI" sz="2200" dirty="0" smtClean="0"/>
              <a:t>kattojärjestöjen kautta </a:t>
            </a:r>
            <a:endParaRPr lang="fi-FI" sz="2200" dirty="0"/>
          </a:p>
          <a:p>
            <a:pPr lvl="1"/>
            <a:r>
              <a:rPr lang="fi-FI" sz="2200" dirty="0"/>
              <a:t>hakuaika: 15.8.–15.11.2016</a:t>
            </a:r>
          </a:p>
          <a:p>
            <a:pPr lvl="1"/>
            <a:r>
              <a:rPr lang="fi-FI" sz="2200" dirty="0"/>
              <a:t>teosehdotusten kerääminen: sähköinen </a:t>
            </a:r>
            <a:r>
              <a:rPr lang="fi-FI" sz="2200" dirty="0" err="1"/>
              <a:t>OpenCurat-alusta</a:t>
            </a:r>
            <a:r>
              <a:rPr lang="fi-FI" sz="2200" dirty="0"/>
              <a:t> </a:t>
            </a:r>
          </a:p>
          <a:p>
            <a:pPr lvl="1"/>
            <a:r>
              <a:rPr lang="fi-FI" sz="2200" dirty="0"/>
              <a:t>tulos: n. 1 200 ehdotusta n. 440 </a:t>
            </a:r>
            <a:r>
              <a:rPr lang="fi-FI" sz="2200" dirty="0" smtClean="0"/>
              <a:t>tekijältä</a:t>
            </a:r>
          </a:p>
          <a:p>
            <a:pPr lvl="1"/>
            <a:r>
              <a:rPr lang="fi-FI" sz="2200" dirty="0"/>
              <a:t>m</a:t>
            </a:r>
            <a:r>
              <a:rPr lang="fi-FI" sz="2200" dirty="0" smtClean="0"/>
              <a:t>aantieteellinen </a:t>
            </a:r>
            <a:r>
              <a:rPr lang="fi-FI" sz="2200" dirty="0"/>
              <a:t>kattavuus: ehdotuksia tuli n. 90 </a:t>
            </a:r>
            <a:r>
              <a:rPr lang="fi-FI" sz="2200" dirty="0" smtClean="0"/>
              <a:t>paikkakunnalta</a:t>
            </a:r>
          </a:p>
          <a:p>
            <a:pPr lvl="1"/>
            <a:r>
              <a:rPr lang="fi-FI" sz="2200" dirty="0"/>
              <a:t>t</a:t>
            </a:r>
            <a:r>
              <a:rPr lang="fi-FI" sz="2200" dirty="0" smtClean="0"/>
              <a:t>austat: taiteen tai taidekasvatuksen sekä muiden alojen opiskelijoita, </a:t>
            </a:r>
            <a:br>
              <a:rPr lang="fi-FI" sz="2200" dirty="0" smtClean="0"/>
            </a:br>
            <a:r>
              <a:rPr lang="fi-FI" sz="2200" dirty="0" smtClean="0"/>
              <a:t>osa jo valmistuneita, lukiolaisia, joista osalla kuvataidepainotteisuus, kuvataidekoulua käyviä sekä omaehtoisesti taidetta tekeviä </a:t>
            </a:r>
            <a:endParaRPr lang="fi-FI" sz="2200" dirty="0"/>
          </a:p>
          <a:p>
            <a:pPr lvl="1"/>
            <a:r>
              <a:rPr lang="fi-FI" sz="2200" dirty="0"/>
              <a:t>i</a:t>
            </a:r>
            <a:r>
              <a:rPr lang="fi-FI" sz="2200" dirty="0" smtClean="0"/>
              <a:t>käjakauma</a:t>
            </a:r>
            <a:r>
              <a:rPr lang="fi-FI" sz="2200" dirty="0"/>
              <a:t>:</a:t>
            </a:r>
          </a:p>
          <a:p>
            <a:pPr lvl="1"/>
            <a:endParaRPr lang="fi-FI" sz="2000" dirty="0" smtClean="0"/>
          </a:p>
          <a:p>
            <a:pPr lvl="1"/>
            <a:endParaRPr lang="fi-FI" dirty="0" smtClean="0"/>
          </a:p>
          <a:p>
            <a:endParaRPr lang="fi-FI" dirty="0"/>
          </a:p>
        </p:txBody>
      </p:sp>
      <p:pic>
        <p:nvPicPr>
          <p:cNvPr id="2" name="Kuva 1" descr="Generation_haku_fly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64" y="60289"/>
            <a:ext cx="3615064" cy="2607364"/>
          </a:xfrm>
          <a:prstGeom prst="rect">
            <a:avLst/>
          </a:prstGeom>
        </p:spPr>
      </p:pic>
      <p:pic>
        <p:nvPicPr>
          <p:cNvPr id="4" name="Kuva 3" descr="G17_ikäjakau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853" y="5997292"/>
            <a:ext cx="7601087" cy="484569"/>
          </a:xfrm>
          <a:prstGeom prst="rect">
            <a:avLst/>
          </a:prstGeom>
        </p:spPr>
      </p:pic>
      <p:pic>
        <p:nvPicPr>
          <p:cNvPr id="6" name="Kuva 5" descr="Screen Shot 2017-11-16 at 12.37.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983" y="60289"/>
            <a:ext cx="4616942" cy="2607364"/>
          </a:xfrm>
          <a:prstGeom prst="rect">
            <a:avLst/>
          </a:prstGeom>
        </p:spPr>
      </p:pic>
    </p:spTree>
    <p:extLst>
      <p:ext uri="{BB962C8B-B14F-4D97-AF65-F5344CB8AC3E}">
        <p14:creationId xmlns:p14="http://schemas.microsoft.com/office/powerpoint/2010/main" val="175245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4294967295"/>
          </p:nvPr>
        </p:nvSpPr>
        <p:spPr>
          <a:xfrm>
            <a:off x="235486" y="756975"/>
            <a:ext cx="4659256" cy="5929653"/>
          </a:xfrm>
        </p:spPr>
        <p:txBody>
          <a:bodyPr>
            <a:noAutofit/>
          </a:bodyPr>
          <a:lstStyle/>
          <a:p>
            <a:pPr>
              <a:lnSpc>
                <a:spcPct val="90000"/>
              </a:lnSpc>
            </a:pPr>
            <a:r>
              <a:rPr lang="fi-FI" sz="1600" dirty="0" smtClean="0"/>
              <a:t>Maalaus </a:t>
            </a:r>
            <a:r>
              <a:rPr lang="fi-FI" sz="1600" dirty="0"/>
              <a:t>435</a:t>
            </a:r>
            <a:endParaRPr lang="en-US" sz="1600" dirty="0"/>
          </a:p>
          <a:p>
            <a:pPr>
              <a:lnSpc>
                <a:spcPct val="90000"/>
              </a:lnSpc>
            </a:pPr>
            <a:r>
              <a:rPr lang="fi-FI" sz="1600" dirty="0"/>
              <a:t>Piirros 192</a:t>
            </a:r>
            <a:endParaRPr lang="en-US" sz="1600" dirty="0"/>
          </a:p>
          <a:p>
            <a:pPr>
              <a:lnSpc>
                <a:spcPct val="90000"/>
              </a:lnSpc>
            </a:pPr>
            <a:r>
              <a:rPr lang="fi-FI" sz="1600" dirty="0"/>
              <a:t>Valokuva 153</a:t>
            </a:r>
            <a:endParaRPr lang="en-US" sz="1600" dirty="0"/>
          </a:p>
          <a:p>
            <a:pPr>
              <a:lnSpc>
                <a:spcPct val="90000"/>
              </a:lnSpc>
            </a:pPr>
            <a:r>
              <a:rPr lang="fi-FI" sz="1600" dirty="0"/>
              <a:t>Valokuva+ video 2</a:t>
            </a:r>
            <a:endParaRPr lang="en-US" sz="1600" dirty="0"/>
          </a:p>
          <a:p>
            <a:pPr>
              <a:lnSpc>
                <a:spcPct val="90000"/>
              </a:lnSpc>
            </a:pPr>
            <a:r>
              <a:rPr lang="fi-FI" sz="1600" dirty="0"/>
              <a:t>Kuvamanipulaatio 13</a:t>
            </a:r>
            <a:endParaRPr lang="en-US" sz="1600" dirty="0"/>
          </a:p>
          <a:p>
            <a:pPr>
              <a:lnSpc>
                <a:spcPct val="90000"/>
              </a:lnSpc>
            </a:pPr>
            <a:r>
              <a:rPr lang="fi-FI" sz="1600" dirty="0"/>
              <a:t>Video/elokuva 28</a:t>
            </a:r>
            <a:endParaRPr lang="en-US" sz="1600" dirty="0"/>
          </a:p>
          <a:p>
            <a:pPr>
              <a:lnSpc>
                <a:spcPct val="90000"/>
              </a:lnSpc>
            </a:pPr>
            <a:r>
              <a:rPr lang="fi-FI" sz="1600" dirty="0"/>
              <a:t>Animaatio 8</a:t>
            </a:r>
            <a:endParaRPr lang="en-US" sz="1600" dirty="0"/>
          </a:p>
          <a:p>
            <a:pPr>
              <a:lnSpc>
                <a:spcPct val="90000"/>
              </a:lnSpc>
            </a:pPr>
            <a:r>
              <a:rPr lang="fi-FI" sz="1600" dirty="0" err="1"/>
              <a:t>Storyboard</a:t>
            </a:r>
            <a:r>
              <a:rPr lang="fi-FI" sz="1600" dirty="0"/>
              <a:t> + animaation taustakuvia 2 </a:t>
            </a:r>
            <a:endParaRPr lang="fi-FI" sz="1600" dirty="0" smtClean="0"/>
          </a:p>
          <a:p>
            <a:pPr>
              <a:lnSpc>
                <a:spcPct val="90000"/>
              </a:lnSpc>
            </a:pPr>
            <a:r>
              <a:rPr lang="fi-FI" sz="1600" dirty="0" smtClean="0"/>
              <a:t>Tietokoneohjelma </a:t>
            </a:r>
            <a:r>
              <a:rPr lang="fi-FI" sz="1600" dirty="0"/>
              <a:t>2</a:t>
            </a:r>
            <a:endParaRPr lang="en-US" sz="1600" dirty="0"/>
          </a:p>
          <a:p>
            <a:pPr>
              <a:lnSpc>
                <a:spcPct val="90000"/>
              </a:lnSpc>
            </a:pPr>
            <a:r>
              <a:rPr lang="fi-FI" sz="1600" dirty="0"/>
              <a:t>Digitaalinen maalaus/piirros 47</a:t>
            </a:r>
            <a:endParaRPr lang="en-US" sz="1600" dirty="0"/>
          </a:p>
          <a:p>
            <a:pPr>
              <a:lnSpc>
                <a:spcPct val="90000"/>
              </a:lnSpc>
            </a:pPr>
            <a:r>
              <a:rPr lang="fi-FI" sz="1600" dirty="0"/>
              <a:t>Sekatekniikka (pääosin kolmeulotteisia) / eri tekniikoita yhdistävä sarja 42</a:t>
            </a:r>
            <a:endParaRPr lang="en-US" sz="1600" dirty="0"/>
          </a:p>
          <a:p>
            <a:pPr>
              <a:lnSpc>
                <a:spcPct val="90000"/>
              </a:lnSpc>
            </a:pPr>
            <a:r>
              <a:rPr lang="fi-FI" sz="1600" dirty="0"/>
              <a:t>Veistos </a:t>
            </a:r>
            <a:r>
              <a:rPr lang="fi-FI" sz="1600" dirty="0" smtClean="0"/>
              <a:t>22</a:t>
            </a:r>
          </a:p>
          <a:p>
            <a:pPr>
              <a:lnSpc>
                <a:spcPct val="90000"/>
              </a:lnSpc>
            </a:pPr>
            <a:r>
              <a:rPr lang="fi-FI" sz="1600" dirty="0" smtClean="0"/>
              <a:t>Installaatio </a:t>
            </a:r>
            <a:r>
              <a:rPr lang="fi-FI" sz="1600" dirty="0"/>
              <a:t>(sisältä teoksia, joissa videoita, esineitä, käsityötä, grafiikkaa) 21</a:t>
            </a:r>
            <a:endParaRPr lang="en-US" sz="1600" dirty="0"/>
          </a:p>
          <a:p>
            <a:pPr>
              <a:lnSpc>
                <a:spcPct val="90000"/>
              </a:lnSpc>
            </a:pPr>
            <a:r>
              <a:rPr lang="fi-FI" sz="1600" dirty="0"/>
              <a:t>Käsityö ( sisältää myös valokuvateoksia, joissa esitelty vaatteita, vaatteisiin ja laukkuihin tehtyjä maalauksia sekä vaatemalliston portfolio) 20</a:t>
            </a:r>
            <a:endParaRPr lang="en-US" sz="1600" dirty="0"/>
          </a:p>
          <a:p>
            <a:pPr>
              <a:lnSpc>
                <a:spcPct val="90000"/>
              </a:lnSpc>
            </a:pPr>
            <a:r>
              <a:rPr lang="fi-FI" sz="1600" dirty="0"/>
              <a:t>Peli (sekatekniikka) 3</a:t>
            </a:r>
            <a:endParaRPr lang="en-US" sz="1600" dirty="0"/>
          </a:p>
          <a:p>
            <a:pPr>
              <a:lnSpc>
                <a:spcPct val="90000"/>
              </a:lnSpc>
            </a:pPr>
            <a:r>
              <a:rPr lang="fi-FI" sz="1600" dirty="0"/>
              <a:t>Grafiikka  </a:t>
            </a:r>
            <a:r>
              <a:rPr lang="fi-FI" sz="1600" dirty="0" smtClean="0"/>
              <a:t>15</a:t>
            </a:r>
          </a:p>
          <a:p>
            <a:endParaRPr lang="en-US" sz="1600" dirty="0"/>
          </a:p>
        </p:txBody>
      </p:sp>
      <p:sp>
        <p:nvSpPr>
          <p:cNvPr id="7" name="Sisällön paikkamerkki 6"/>
          <p:cNvSpPr>
            <a:spLocks noGrp="1"/>
          </p:cNvSpPr>
          <p:nvPr>
            <p:ph sz="half" idx="4294967295"/>
          </p:nvPr>
        </p:nvSpPr>
        <p:spPr>
          <a:xfrm>
            <a:off x="4987254" y="756976"/>
            <a:ext cx="4156746" cy="5696211"/>
          </a:xfrm>
        </p:spPr>
        <p:txBody>
          <a:bodyPr>
            <a:normAutofit fontScale="25000" lnSpcReduction="20000"/>
          </a:bodyPr>
          <a:lstStyle/>
          <a:p>
            <a:pPr>
              <a:lnSpc>
                <a:spcPct val="110000"/>
              </a:lnSpc>
            </a:pPr>
            <a:r>
              <a:rPr lang="fi-FI" sz="6400" dirty="0"/>
              <a:t>Performanssi (sis. myös installaatioita) 7</a:t>
            </a:r>
            <a:endParaRPr lang="en-US" sz="6400" dirty="0"/>
          </a:p>
          <a:p>
            <a:pPr>
              <a:lnSpc>
                <a:spcPct val="110000"/>
              </a:lnSpc>
            </a:pPr>
            <a:r>
              <a:rPr lang="fi-FI" sz="6400" dirty="0" smtClean="0"/>
              <a:t>Interaktiivinen </a:t>
            </a:r>
            <a:r>
              <a:rPr lang="fi-FI" sz="6400" dirty="0"/>
              <a:t>installaatio 5</a:t>
            </a:r>
            <a:endParaRPr lang="en-US" sz="6400" dirty="0"/>
          </a:p>
          <a:p>
            <a:pPr>
              <a:lnSpc>
                <a:spcPct val="110000"/>
              </a:lnSpc>
            </a:pPr>
            <a:r>
              <a:rPr lang="fi-FI" sz="6400" dirty="0"/>
              <a:t>Esitys (tanssi, musiikki) 10</a:t>
            </a:r>
            <a:endParaRPr lang="en-US" sz="6400" dirty="0"/>
          </a:p>
          <a:p>
            <a:pPr>
              <a:lnSpc>
                <a:spcPct val="110000"/>
              </a:lnSpc>
            </a:pPr>
            <a:r>
              <a:rPr lang="fi-FI" sz="6400" dirty="0"/>
              <a:t>Kirja (kuvitus) 7</a:t>
            </a:r>
            <a:endParaRPr lang="en-US" sz="6400" dirty="0"/>
          </a:p>
          <a:p>
            <a:pPr>
              <a:lnSpc>
                <a:spcPct val="110000"/>
              </a:lnSpc>
            </a:pPr>
            <a:r>
              <a:rPr lang="fi-FI" sz="6400" dirty="0"/>
              <a:t>Runo + video / valokuva 6</a:t>
            </a:r>
            <a:endParaRPr lang="en-US" sz="6400" dirty="0"/>
          </a:p>
          <a:p>
            <a:pPr>
              <a:lnSpc>
                <a:spcPct val="110000"/>
              </a:lnSpc>
            </a:pPr>
            <a:r>
              <a:rPr lang="fi-FI" sz="6400" dirty="0"/>
              <a:t>Graffiti 5</a:t>
            </a:r>
            <a:endParaRPr lang="en-US" sz="6400" dirty="0"/>
          </a:p>
          <a:p>
            <a:pPr>
              <a:lnSpc>
                <a:spcPct val="110000"/>
              </a:lnSpc>
            </a:pPr>
            <a:r>
              <a:rPr lang="fi-FI" sz="6400" dirty="0" err="1"/>
              <a:t>Muraali</a:t>
            </a:r>
            <a:r>
              <a:rPr lang="fi-FI" sz="6400" dirty="0"/>
              <a:t> 3</a:t>
            </a:r>
            <a:endParaRPr lang="en-US" sz="6400" dirty="0"/>
          </a:p>
          <a:p>
            <a:pPr>
              <a:lnSpc>
                <a:spcPct val="110000"/>
              </a:lnSpc>
            </a:pPr>
            <a:r>
              <a:rPr lang="fi-FI" sz="6400" dirty="0"/>
              <a:t>Koruja 2</a:t>
            </a:r>
            <a:endParaRPr lang="en-US" sz="6400" dirty="0"/>
          </a:p>
          <a:p>
            <a:pPr>
              <a:lnSpc>
                <a:spcPct val="110000"/>
              </a:lnSpc>
            </a:pPr>
            <a:r>
              <a:rPr lang="fi-FI" sz="6400" dirty="0"/>
              <a:t>Postikorttikokonaisuus 1</a:t>
            </a:r>
            <a:endParaRPr lang="en-US" sz="6400" dirty="0"/>
          </a:p>
          <a:p>
            <a:pPr>
              <a:lnSpc>
                <a:spcPct val="110000"/>
              </a:lnSpc>
            </a:pPr>
            <a:r>
              <a:rPr lang="fi-FI" sz="6400" dirty="0"/>
              <a:t>Verkossa oleminen + </a:t>
            </a:r>
            <a:r>
              <a:rPr lang="fi-FI" sz="6400" dirty="0" err="1"/>
              <a:t>Facebook-sivu</a:t>
            </a:r>
            <a:r>
              <a:rPr lang="fi-FI" sz="6400" dirty="0"/>
              <a:t> 3</a:t>
            </a:r>
            <a:endParaRPr lang="en-US" sz="6400" dirty="0"/>
          </a:p>
          <a:p>
            <a:pPr>
              <a:lnSpc>
                <a:spcPct val="110000"/>
              </a:lnSpc>
            </a:pPr>
            <a:r>
              <a:rPr lang="fi-FI" sz="6400" dirty="0"/>
              <a:t>Ääniteos </a:t>
            </a:r>
            <a:r>
              <a:rPr lang="fi-FI" sz="6400" dirty="0" smtClean="0"/>
              <a:t>2</a:t>
            </a:r>
          </a:p>
          <a:p>
            <a:pPr>
              <a:lnSpc>
                <a:spcPct val="110000"/>
              </a:lnSpc>
            </a:pPr>
            <a:r>
              <a:rPr lang="fi-FI" sz="6400" dirty="0" smtClean="0"/>
              <a:t>Sarjakuva </a:t>
            </a:r>
            <a:r>
              <a:rPr lang="fi-FI" sz="6400" dirty="0"/>
              <a:t>3</a:t>
            </a:r>
            <a:endParaRPr lang="en-US" sz="6400" dirty="0"/>
          </a:p>
          <a:p>
            <a:pPr>
              <a:lnSpc>
                <a:spcPct val="110000"/>
              </a:lnSpc>
            </a:pPr>
            <a:r>
              <a:rPr lang="fi-FI" sz="6400" dirty="0"/>
              <a:t>Mosaiikki </a:t>
            </a:r>
            <a:r>
              <a:rPr lang="fi-FI" sz="6400" dirty="0" smtClean="0"/>
              <a:t>2</a:t>
            </a:r>
          </a:p>
          <a:p>
            <a:pPr>
              <a:lnSpc>
                <a:spcPct val="110000"/>
              </a:lnSpc>
            </a:pPr>
            <a:r>
              <a:rPr lang="fi-FI" sz="6400" dirty="0" smtClean="0"/>
              <a:t>Yleisöä </a:t>
            </a:r>
            <a:r>
              <a:rPr lang="fi-FI" sz="6400" dirty="0"/>
              <a:t>aktivoiva teos (kirjallinen muotokuva, </a:t>
            </a:r>
            <a:r>
              <a:rPr lang="fi-FI" sz="6400" dirty="0" err="1"/>
              <a:t>ääniteos+performanssi</a:t>
            </a:r>
            <a:r>
              <a:rPr lang="fi-FI" sz="6400" dirty="0"/>
              <a:t>) </a:t>
            </a:r>
            <a:r>
              <a:rPr lang="fi-FI" sz="6400" dirty="0" smtClean="0"/>
              <a:t>3</a:t>
            </a:r>
          </a:p>
          <a:p>
            <a:pPr>
              <a:lnSpc>
                <a:spcPct val="110000"/>
              </a:lnSpc>
            </a:pPr>
            <a:r>
              <a:rPr lang="fi-FI" sz="6400" dirty="0" smtClean="0"/>
              <a:t>Työpaja </a:t>
            </a:r>
            <a:r>
              <a:rPr lang="fi-FI" sz="6400" dirty="0"/>
              <a:t>3</a:t>
            </a:r>
            <a:endParaRPr lang="en-US" sz="6400" dirty="0"/>
          </a:p>
          <a:p>
            <a:pPr>
              <a:lnSpc>
                <a:spcPct val="110000"/>
              </a:lnSpc>
            </a:pPr>
            <a:r>
              <a:rPr lang="fi-FI" sz="6400" dirty="0"/>
              <a:t>Miniatyyrit 1</a:t>
            </a:r>
            <a:endParaRPr lang="en-US" sz="6400" dirty="0"/>
          </a:p>
          <a:p>
            <a:pPr>
              <a:lnSpc>
                <a:spcPct val="110000"/>
              </a:lnSpc>
            </a:pPr>
            <a:r>
              <a:rPr lang="fi-FI" sz="6400" dirty="0"/>
              <a:t>Graafinen suunnittelu 1</a:t>
            </a:r>
            <a:endParaRPr lang="en-US" sz="6400" dirty="0"/>
          </a:p>
          <a:p>
            <a:pPr>
              <a:lnSpc>
                <a:spcPct val="110000"/>
              </a:lnSpc>
            </a:pPr>
            <a:r>
              <a:rPr lang="fi-FI" sz="6400" dirty="0" err="1"/>
              <a:t>Cosplay-video</a:t>
            </a:r>
            <a:r>
              <a:rPr lang="fi-FI" sz="6400" dirty="0"/>
              <a:t> </a:t>
            </a:r>
            <a:r>
              <a:rPr lang="fi-FI" sz="6400" dirty="0" smtClean="0"/>
              <a:t>1</a:t>
            </a:r>
          </a:p>
          <a:p>
            <a:pPr>
              <a:lnSpc>
                <a:spcPct val="110000"/>
              </a:lnSpc>
            </a:pPr>
            <a:r>
              <a:rPr lang="fi-FI" sz="6400" dirty="0" smtClean="0"/>
              <a:t>Meikki</a:t>
            </a:r>
            <a:r>
              <a:rPr lang="fi-FI" sz="6400" dirty="0"/>
              <a:t>-valokuva 1</a:t>
            </a:r>
            <a:br>
              <a:rPr lang="fi-FI" sz="6400" dirty="0"/>
            </a:br>
            <a:endParaRPr lang="en-US" sz="6400" dirty="0"/>
          </a:p>
          <a:p>
            <a:pPr>
              <a:lnSpc>
                <a:spcPct val="110000"/>
              </a:lnSpc>
            </a:pPr>
            <a:r>
              <a:rPr lang="fi-FI" sz="6400" dirty="0"/>
              <a:t>Suunnitelmia ja teosideoita näistä oli 73.</a:t>
            </a:r>
            <a:endParaRPr lang="en-US" sz="6400" dirty="0"/>
          </a:p>
          <a:p>
            <a:endParaRPr lang="fi-FI" sz="3400" dirty="0"/>
          </a:p>
          <a:p>
            <a:endParaRPr lang="fi-FI" dirty="0"/>
          </a:p>
        </p:txBody>
      </p:sp>
      <p:sp>
        <p:nvSpPr>
          <p:cNvPr id="2" name="Suorakulmio 1"/>
          <p:cNvSpPr/>
          <p:nvPr/>
        </p:nvSpPr>
        <p:spPr>
          <a:xfrm>
            <a:off x="235487" y="395310"/>
            <a:ext cx="4659256" cy="374461"/>
          </a:xfrm>
          <a:prstGeom prst="rect">
            <a:avLst/>
          </a:prstGeom>
        </p:spPr>
        <p:txBody>
          <a:bodyPr wrap="square">
            <a:spAutoFit/>
          </a:bodyPr>
          <a:lstStyle/>
          <a:p>
            <a:pPr>
              <a:lnSpc>
                <a:spcPct val="90000"/>
              </a:lnSpc>
            </a:pPr>
            <a:r>
              <a:rPr lang="fi-FI" sz="2000" b="1" dirty="0"/>
              <a:t>Teosehdotukset</a:t>
            </a:r>
          </a:p>
        </p:txBody>
      </p:sp>
    </p:spTree>
    <p:extLst>
      <p:ext uri="{BB962C8B-B14F-4D97-AF65-F5344CB8AC3E}">
        <p14:creationId xmlns:p14="http://schemas.microsoft.com/office/powerpoint/2010/main" val="380822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462562" y="133692"/>
            <a:ext cx="7998108" cy="6149216"/>
          </a:xfrm>
        </p:spPr>
        <p:txBody>
          <a:bodyPr>
            <a:noAutofit/>
          </a:bodyPr>
          <a:lstStyle/>
          <a:p>
            <a:pPr marL="0" indent="0">
              <a:lnSpc>
                <a:spcPct val="80000"/>
              </a:lnSpc>
              <a:buNone/>
            </a:pPr>
            <a:r>
              <a:rPr lang="fi-FI" sz="2000" b="1" dirty="0" smtClean="0"/>
              <a:t>Valintavaihe</a:t>
            </a:r>
            <a:endParaRPr lang="fi-FI" sz="2000" b="1" dirty="0"/>
          </a:p>
          <a:p>
            <a:pPr lvl="1">
              <a:lnSpc>
                <a:spcPct val="80000"/>
              </a:lnSpc>
            </a:pPr>
            <a:r>
              <a:rPr lang="fi-FI" sz="2000" dirty="0" smtClean="0"/>
              <a:t>Joulukuu 2016 – tammikuu 2017</a:t>
            </a:r>
            <a:endParaRPr lang="fi-FI" sz="2000" dirty="0"/>
          </a:p>
          <a:p>
            <a:pPr lvl="1">
              <a:lnSpc>
                <a:spcPct val="80000"/>
              </a:lnSpc>
            </a:pPr>
            <a:r>
              <a:rPr lang="fi-FI" sz="2000" dirty="0"/>
              <a:t>Kuraattori yhteistyössä Amos </a:t>
            </a:r>
            <a:r>
              <a:rPr lang="fi-FI" sz="2000" dirty="0" smtClean="0"/>
              <a:t>Andersonin </a:t>
            </a:r>
            <a:r>
              <a:rPr lang="fi-FI" sz="2000" dirty="0"/>
              <a:t>henkilökunnan </a:t>
            </a:r>
            <a:r>
              <a:rPr lang="fi-FI" sz="2000" dirty="0" smtClean="0"/>
              <a:t>kanssa</a:t>
            </a:r>
          </a:p>
          <a:p>
            <a:pPr lvl="1">
              <a:lnSpc>
                <a:spcPct val="80000"/>
              </a:lnSpc>
            </a:pPr>
            <a:r>
              <a:rPr lang="fi-FI" sz="2000" dirty="0" smtClean="0"/>
              <a:t>Näyttelyyn valittiin teoksia 42 tekijältä. Nuorin oli 14- ja vanhin 24-vuotias.</a:t>
            </a:r>
            <a:br>
              <a:rPr lang="fi-FI" sz="2000" dirty="0" smtClean="0"/>
            </a:br>
            <a:endParaRPr lang="fi-FI" sz="2000" dirty="0" smtClean="0"/>
          </a:p>
          <a:p>
            <a:pPr marL="457200" lvl="1" indent="0">
              <a:lnSpc>
                <a:spcPct val="80000"/>
              </a:lnSpc>
              <a:buNone/>
            </a:pPr>
            <a:r>
              <a:rPr lang="fi-FI" sz="2000" dirty="0" smtClean="0"/>
              <a:t>“</a:t>
            </a:r>
            <a:r>
              <a:rPr lang="fi-FI" sz="2000" i="1" dirty="0"/>
              <a:t>Teosehdotuksista välittyi nuorten itsevarmuus ja rohkeus tuoda esiin kiehtovia ja samalla haastavia aiheita. Ehdotusten kirjo polveili aiheittensa puolesta identiteettiin liittyvien kysymysten ja arkipäiväisten asioiden kautta aina yhteiskunnallisiin epäkohtiin ja ajatuksiin ympäristön ja ystävien estetiikasta.” </a:t>
            </a:r>
            <a:endParaRPr lang="fi-FI" sz="2000" i="1" dirty="0" smtClean="0"/>
          </a:p>
          <a:p>
            <a:pPr marL="457200" lvl="1" indent="0">
              <a:lnSpc>
                <a:spcPct val="80000"/>
              </a:lnSpc>
              <a:buNone/>
            </a:pPr>
            <a:endParaRPr lang="fi-FI" sz="2000" i="1" dirty="0"/>
          </a:p>
          <a:p>
            <a:pPr marL="457200" lvl="1" indent="0">
              <a:lnSpc>
                <a:spcPct val="80000"/>
              </a:lnSpc>
              <a:buNone/>
            </a:pPr>
            <a:r>
              <a:rPr lang="fi-FI" sz="2000" i="1" dirty="0"/>
              <a:t>”Monet hakijoista olivat tutkineet elämäänsä päiväkirjamaisesti esimerkiksi liikkeen, videon, kameran tai digitaalisen piirroksen välityksellä. Näyttelyyn valikoitui teoksia, jotka tukevat ja kommentoivat toisiaan. Kokonaisuudessa esille nousivat korkeatasoiset sekä kokeilevat uudet ideat”</a:t>
            </a:r>
            <a:r>
              <a:rPr lang="en-US" sz="2000" dirty="0"/>
              <a:t> </a:t>
            </a:r>
            <a:endParaRPr lang="fi-FI" sz="2000" i="1" dirty="0" smtClean="0"/>
          </a:p>
          <a:p>
            <a:pPr marL="0" indent="0">
              <a:lnSpc>
                <a:spcPct val="80000"/>
              </a:lnSpc>
              <a:buNone/>
            </a:pPr>
            <a:endParaRPr lang="fi-FI" sz="2000" dirty="0" smtClean="0"/>
          </a:p>
          <a:p>
            <a:pPr marL="0" indent="0">
              <a:lnSpc>
                <a:spcPct val="80000"/>
              </a:lnSpc>
              <a:buNone/>
            </a:pPr>
            <a:r>
              <a:rPr lang="fi-FI" sz="2000" b="1" dirty="0" smtClean="0"/>
              <a:t>Näyttelyn rakentaminen</a:t>
            </a:r>
            <a:r>
              <a:rPr lang="fi-FI" sz="2000" dirty="0" smtClean="0"/>
              <a:t> </a:t>
            </a:r>
          </a:p>
          <a:p>
            <a:pPr lvl="1">
              <a:lnSpc>
                <a:spcPct val="80000"/>
              </a:lnSpc>
            </a:pPr>
            <a:r>
              <a:rPr lang="fi-FI" sz="2000" dirty="0" err="1" smtClean="0"/>
              <a:t>huhti-toukokuussa</a:t>
            </a:r>
            <a:endParaRPr lang="fi-FI" sz="2000" dirty="0" smtClean="0"/>
          </a:p>
          <a:p>
            <a:pPr lvl="1">
              <a:lnSpc>
                <a:spcPct val="80000"/>
              </a:lnSpc>
            </a:pPr>
            <a:r>
              <a:rPr lang="fi-FI" sz="2000" dirty="0"/>
              <a:t>m</a:t>
            </a:r>
            <a:r>
              <a:rPr lang="fi-FI" sz="2000" dirty="0" smtClean="0"/>
              <a:t>useon henkilökunta, kuraattori sekä </a:t>
            </a:r>
            <a:r>
              <a:rPr lang="fi-FI" sz="2000" dirty="0"/>
              <a:t>n</a:t>
            </a:r>
            <a:r>
              <a:rPr lang="fi-FI" sz="2000" dirty="0" smtClean="0"/>
              <a:t>uoret mahdollisuuksiensa </a:t>
            </a:r>
            <a:r>
              <a:rPr lang="fi-FI" sz="2000" dirty="0" smtClean="0"/>
              <a:t>mukaan</a:t>
            </a:r>
          </a:p>
          <a:p>
            <a:pPr lvl="1">
              <a:lnSpc>
                <a:spcPct val="80000"/>
              </a:lnSpc>
            </a:pPr>
            <a:r>
              <a:rPr lang="fi-FI" sz="2000" dirty="0" smtClean="0"/>
              <a:t>Yhteinen tapaaminen näyttelyn taiteilijoille Amos Andersonin taidemuseossa; paikalla oli noin puolet nuorista </a:t>
            </a:r>
            <a:endParaRPr lang="fi-FI" sz="2000" dirty="0" smtClean="0"/>
          </a:p>
        </p:txBody>
      </p:sp>
    </p:spTree>
    <p:extLst>
      <p:ext uri="{BB962C8B-B14F-4D97-AF65-F5344CB8AC3E}">
        <p14:creationId xmlns:p14="http://schemas.microsoft.com/office/powerpoint/2010/main" val="203021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613945" y="2473118"/>
            <a:ext cx="4516283" cy="4297619"/>
          </a:xfrm>
        </p:spPr>
        <p:txBody>
          <a:bodyPr>
            <a:normAutofit fontScale="92500" lnSpcReduction="10000"/>
          </a:bodyPr>
          <a:lstStyle/>
          <a:p>
            <a:pPr marL="0" indent="0">
              <a:buNone/>
            </a:pPr>
            <a:r>
              <a:rPr lang="fi-FI" sz="2000" b="1" dirty="0" smtClean="0"/>
              <a:t>Näyttely</a:t>
            </a:r>
          </a:p>
          <a:p>
            <a:pPr lvl="1"/>
            <a:r>
              <a:rPr lang="fi-FI" sz="2000" dirty="0" smtClean="0"/>
              <a:t>Teoksia museon kolmessa kerroksessa</a:t>
            </a:r>
            <a:endParaRPr lang="fi-FI" sz="2000" dirty="0"/>
          </a:p>
          <a:p>
            <a:pPr lvl="1"/>
            <a:r>
              <a:rPr lang="fi-FI" sz="2000" dirty="0"/>
              <a:t>Avajaiset 18.5.2017, paikalla n. 800 vierasta</a:t>
            </a:r>
          </a:p>
          <a:p>
            <a:pPr lvl="1"/>
            <a:r>
              <a:rPr lang="fi-FI" sz="2000" dirty="0"/>
              <a:t>Tapahtumia näyttelyn aikana Helsinki-päivänä, Taiteiden yössä ja viimeisenä viikonloppuna sekä </a:t>
            </a:r>
            <a:r>
              <a:rPr lang="fi-FI" sz="2000" dirty="0" err="1"/>
              <a:t>Generation</a:t>
            </a:r>
            <a:r>
              <a:rPr lang="fi-FI" sz="2000" dirty="0"/>
              <a:t> </a:t>
            </a:r>
            <a:r>
              <a:rPr lang="fi-FI" sz="2000" dirty="0" err="1" smtClean="0"/>
              <a:t>Danc</a:t>
            </a:r>
            <a:r>
              <a:rPr lang="fi-FI" sz="2000" dirty="0" err="1" smtClean="0"/>
              <a:t>e</a:t>
            </a:r>
            <a:r>
              <a:rPr lang="fi-FI" sz="2000" dirty="0"/>
              <a:t> </a:t>
            </a:r>
            <a:r>
              <a:rPr lang="fi-FI" sz="2000" dirty="0" smtClean="0"/>
              <a:t>- </a:t>
            </a:r>
            <a:r>
              <a:rPr lang="fi-FI" sz="2000" dirty="0" smtClean="0"/>
              <a:t>ja </a:t>
            </a:r>
            <a:r>
              <a:rPr lang="fi-FI" sz="2000" dirty="0" err="1" smtClean="0"/>
              <a:t>Vides</a:t>
            </a:r>
            <a:r>
              <a:rPr lang="fi-FI" sz="2000" dirty="0" smtClean="0"/>
              <a:t> </a:t>
            </a:r>
            <a:r>
              <a:rPr lang="fi-FI" sz="2000" dirty="0"/>
              <a:t>-</a:t>
            </a:r>
            <a:r>
              <a:rPr lang="fi-FI" sz="2000" dirty="0" smtClean="0"/>
              <a:t>tapahtuma </a:t>
            </a:r>
            <a:r>
              <a:rPr lang="fi-FI" sz="2000" dirty="0" err="1"/>
              <a:t>Annantalolla</a:t>
            </a:r>
            <a:r>
              <a:rPr lang="fi-FI" sz="2000" dirty="0"/>
              <a:t> elokuussa</a:t>
            </a:r>
          </a:p>
          <a:p>
            <a:pPr lvl="1"/>
            <a:r>
              <a:rPr lang="fi-FI" sz="2000" dirty="0"/>
              <a:t>Näyttelyssä keskusteluoppaina nuoria kesätyöntekijöitä Helsingin nuorisoasiainkeskuksen </a:t>
            </a:r>
            <a:r>
              <a:rPr lang="fi-FI" sz="2000" dirty="0" smtClean="0"/>
              <a:t>kautta</a:t>
            </a:r>
          </a:p>
          <a:p>
            <a:pPr lvl="1"/>
            <a:r>
              <a:rPr lang="fi-FI" sz="2000" dirty="0" smtClean="0"/>
              <a:t>Sai mediassa hyvin näkyvyyttä; arviot kiitettäviä</a:t>
            </a:r>
            <a:endParaRPr lang="fi-FI" sz="2000" dirty="0"/>
          </a:p>
          <a:p>
            <a:endParaRPr lang="fi-FI" dirty="0"/>
          </a:p>
        </p:txBody>
      </p:sp>
      <p:pic>
        <p:nvPicPr>
          <p:cNvPr id="2" name="Kuva 1" descr="Generation2017_10_StellaOja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45" y="69067"/>
            <a:ext cx="3666851" cy="2269603"/>
          </a:xfrm>
          <a:prstGeom prst="rect">
            <a:avLst/>
          </a:prstGeom>
        </p:spPr>
      </p:pic>
      <p:pic>
        <p:nvPicPr>
          <p:cNvPr id="4" name="Kuva 3" descr="Generation2017_22_StellaOja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175" y="69067"/>
            <a:ext cx="3217257" cy="2162081"/>
          </a:xfrm>
          <a:prstGeom prst="rect">
            <a:avLst/>
          </a:prstGeom>
        </p:spPr>
      </p:pic>
      <p:pic>
        <p:nvPicPr>
          <p:cNvPr id="5" name="Kuva 4" descr="Generation2017_35_Stella_Ojala 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175" y="2356323"/>
            <a:ext cx="3217257" cy="2145703"/>
          </a:xfrm>
          <a:prstGeom prst="rect">
            <a:avLst/>
          </a:prstGeom>
        </p:spPr>
      </p:pic>
      <p:pic>
        <p:nvPicPr>
          <p:cNvPr id="6" name="Kuva 5" descr="Generation2017_49_StellaOjal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6175" y="4626297"/>
            <a:ext cx="3215364" cy="2144440"/>
          </a:xfrm>
          <a:prstGeom prst="rect">
            <a:avLst/>
          </a:prstGeom>
        </p:spPr>
      </p:pic>
    </p:spTree>
    <p:extLst>
      <p:ext uri="{BB962C8B-B14F-4D97-AF65-F5344CB8AC3E}">
        <p14:creationId xmlns:p14="http://schemas.microsoft.com/office/powerpoint/2010/main" val="350245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generation2017-video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225" y="1600200"/>
            <a:ext cx="4525963" cy="4525963"/>
          </a:xfrm>
        </p:spPr>
      </p:pic>
    </p:spTree>
    <p:extLst>
      <p:ext uri="{BB962C8B-B14F-4D97-AF65-F5344CB8AC3E}">
        <p14:creationId xmlns:p14="http://schemas.microsoft.com/office/powerpoint/2010/main" val="4126404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474982" y="1887508"/>
            <a:ext cx="8445224" cy="4610006"/>
          </a:xfrm>
        </p:spPr>
        <p:txBody>
          <a:bodyPr>
            <a:noAutofit/>
          </a:bodyPr>
          <a:lstStyle/>
          <a:p>
            <a:pPr marL="0" indent="0">
              <a:lnSpc>
                <a:spcPct val="90000"/>
              </a:lnSpc>
              <a:buNone/>
            </a:pPr>
            <a:r>
              <a:rPr lang="fi-FI" sz="2000" dirty="0" smtClean="0"/>
              <a:t>Hei </a:t>
            </a:r>
            <a:r>
              <a:rPr lang="fi-FI" sz="2000" dirty="0"/>
              <a:t>13–23 </a:t>
            </a:r>
            <a:r>
              <a:rPr lang="fi-FI" sz="2000" dirty="0" smtClean="0"/>
              <a:t>-vuotias!</a:t>
            </a:r>
            <a:br>
              <a:rPr lang="fi-FI" sz="2000" dirty="0" smtClean="0"/>
            </a:br>
            <a:endParaRPr lang="fi-FI" sz="2000" dirty="0"/>
          </a:p>
          <a:p>
            <a:pPr marL="0" indent="0">
              <a:lnSpc>
                <a:spcPct val="90000"/>
              </a:lnSpc>
              <a:buNone/>
            </a:pPr>
            <a:r>
              <a:rPr lang="fi-FI" sz="2000" dirty="0" smtClean="0"/>
              <a:t>Puuhailetko </a:t>
            </a:r>
            <a:r>
              <a:rPr lang="fi-FI" sz="2000" dirty="0"/>
              <a:t>taiteen ja erilaisten visuaalisten juttujen parissa? </a:t>
            </a:r>
            <a:r>
              <a:rPr lang="fi-FI" sz="2000" dirty="0" smtClean="0"/>
              <a:t/>
            </a:r>
            <a:br>
              <a:rPr lang="fi-FI" sz="2000" dirty="0" smtClean="0"/>
            </a:br>
            <a:r>
              <a:rPr lang="fi-FI" sz="2000" dirty="0" smtClean="0"/>
              <a:t>Haluisitko </a:t>
            </a:r>
            <a:r>
              <a:rPr lang="fi-FI" sz="2000" dirty="0"/>
              <a:t>esitellä niitä muille? Ehkä kuulla niistä ammattilaisten kommentteja</a:t>
            </a:r>
            <a:r>
              <a:rPr lang="fi-FI" sz="2000" dirty="0" smtClean="0"/>
              <a:t>?</a:t>
            </a:r>
            <a:br>
              <a:rPr lang="fi-FI" sz="2000" dirty="0" smtClean="0"/>
            </a:br>
            <a:endParaRPr lang="fi-FI" sz="2000" dirty="0" smtClean="0"/>
          </a:p>
          <a:p>
            <a:pPr marL="0" indent="0">
              <a:lnSpc>
                <a:spcPct val="90000"/>
              </a:lnSpc>
              <a:buNone/>
            </a:pPr>
            <a:r>
              <a:rPr lang="fi-FI" sz="2000" dirty="0" smtClean="0"/>
              <a:t>Ilmoittaudu </a:t>
            </a:r>
            <a:r>
              <a:rPr lang="fi-FI" sz="2000" dirty="0"/>
              <a:t>valtakunnalliseen nuorten visuaalisen ilmaisun tapahtumaan VIDES</a:t>
            </a:r>
            <a:r>
              <a:rPr lang="fi-FI" sz="2000" dirty="0" smtClean="0"/>
              <a:t>!</a:t>
            </a:r>
            <a:endParaRPr lang="fi-FI" sz="2000" dirty="0"/>
          </a:p>
          <a:p>
            <a:pPr marL="0" indent="0">
              <a:lnSpc>
                <a:spcPct val="90000"/>
              </a:lnSpc>
              <a:buNone/>
            </a:pPr>
            <a:r>
              <a:rPr lang="fi-FI" sz="2000" dirty="0" smtClean="0"/>
              <a:t/>
            </a:r>
            <a:br>
              <a:rPr lang="fi-FI" sz="2000" dirty="0" smtClean="0"/>
            </a:br>
            <a:r>
              <a:rPr lang="fi-FI" sz="2000" dirty="0" smtClean="0"/>
              <a:t>Tapahtumassa </a:t>
            </a:r>
            <a:r>
              <a:rPr lang="fi-FI" sz="2000" dirty="0"/>
              <a:t>sinulla tai ryhmälläsi on mahdollisuus esitellä taidettasi ja tekemistäsi eri tavoin ja halutessasi jutella ammattitaiteilijan tai muun visuaalisen alan osaajan kanssa. Ja tietysti tavata muita alan harrastajia eri puolelta Suomea.</a:t>
            </a:r>
          </a:p>
          <a:p>
            <a:pPr marL="0" indent="0">
              <a:lnSpc>
                <a:spcPct val="90000"/>
              </a:lnSpc>
              <a:buNone/>
            </a:pPr>
            <a:r>
              <a:rPr lang="fi-FI" sz="2000" dirty="0" smtClean="0"/>
              <a:t/>
            </a:r>
            <a:br>
              <a:rPr lang="fi-FI" sz="2000" dirty="0" smtClean="0"/>
            </a:br>
            <a:r>
              <a:rPr lang="fi-FI" sz="2000" dirty="0" err="1" smtClean="0"/>
              <a:t>Vides</a:t>
            </a:r>
            <a:r>
              <a:rPr lang="fi-FI" sz="2000" dirty="0" smtClean="0"/>
              <a:t> </a:t>
            </a:r>
            <a:r>
              <a:rPr lang="fi-FI" sz="2000" dirty="0"/>
              <a:t>on Amos Andersonin taidemuseossa 19.5.–3.9.2017 esillä olevan </a:t>
            </a:r>
            <a:r>
              <a:rPr lang="fi-FI" sz="2000" dirty="0" err="1"/>
              <a:t>Generation</a:t>
            </a:r>
            <a:r>
              <a:rPr lang="fi-FI" sz="2000" dirty="0"/>
              <a:t> 2017 -näyttelyn tapahtuma ja toteutetaan yhteistyössä </a:t>
            </a:r>
            <a:r>
              <a:rPr lang="fi-FI" sz="2000" dirty="0" smtClean="0"/>
              <a:t>Helsingin kaupungin ja Nuori Kulttuuri -tapahtumien kanssa.</a:t>
            </a:r>
          </a:p>
          <a:p>
            <a:pPr marL="0" indent="0">
              <a:lnSpc>
                <a:spcPct val="90000"/>
              </a:lnSpc>
              <a:buNone/>
            </a:pPr>
            <a:r>
              <a:rPr lang="fi-FI" sz="2000" dirty="0"/>
              <a:t/>
            </a:r>
            <a:br>
              <a:rPr lang="fi-FI" sz="2000" dirty="0"/>
            </a:br>
            <a:endParaRPr lang="fi-FI" sz="2000" dirty="0"/>
          </a:p>
        </p:txBody>
      </p:sp>
      <p:pic>
        <p:nvPicPr>
          <p:cNvPr id="4" name="Kuva 3" descr="G17-Events5_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283" y="274314"/>
            <a:ext cx="1402434" cy="1402434"/>
          </a:xfrm>
          <a:prstGeom prst="rect">
            <a:avLst/>
          </a:prstGeom>
        </p:spPr>
      </p:pic>
      <p:pic>
        <p:nvPicPr>
          <p:cNvPr id="5" name="Kuva 4" descr="G17-Events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595" y="275295"/>
            <a:ext cx="1401453" cy="1401453"/>
          </a:xfrm>
          <a:prstGeom prst="rect">
            <a:avLst/>
          </a:prstGeom>
        </p:spPr>
      </p:pic>
      <p:pic>
        <p:nvPicPr>
          <p:cNvPr id="6" name="Kuva 5" descr="G17-Events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398" y="275298"/>
            <a:ext cx="1433808" cy="1433808"/>
          </a:xfrm>
          <a:prstGeom prst="rect">
            <a:avLst/>
          </a:prstGeom>
        </p:spPr>
      </p:pic>
      <p:pic>
        <p:nvPicPr>
          <p:cNvPr id="7" name="Kuva 6" descr="G17-Events3_WE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0219" y="275299"/>
            <a:ext cx="1401450" cy="1401450"/>
          </a:xfrm>
          <a:prstGeom prst="rect">
            <a:avLst/>
          </a:prstGeom>
        </p:spPr>
      </p:pic>
      <p:pic>
        <p:nvPicPr>
          <p:cNvPr id="2" name="Kuva 1" descr="G17-Events1_we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82" y="251834"/>
            <a:ext cx="1467271" cy="1467271"/>
          </a:xfrm>
          <a:prstGeom prst="rect">
            <a:avLst/>
          </a:prstGeom>
        </p:spPr>
      </p:pic>
    </p:spTree>
    <p:extLst>
      <p:ext uri="{BB962C8B-B14F-4D97-AF65-F5344CB8AC3E}">
        <p14:creationId xmlns:p14="http://schemas.microsoft.com/office/powerpoint/2010/main" val="67778094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942</TotalTime>
  <Words>500</Words>
  <Application>Microsoft Macintosh PowerPoint</Application>
  <PresentationFormat>On-screen Show (4:3)</PresentationFormat>
  <Paragraphs>135</Paragraphs>
  <Slides>15</Slides>
  <Notes>0</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Office-teema</vt:lpstr>
      <vt:lpstr>VALTAKUNNALLINEN LASTENKULTTUURIFOORUMI 2017 HÄMEENLINNA 20.–21.2017   Nuoret aktiivisina toimijoina  visuaalisen kulttuurin kentällä  Tapausesimerkkeinä  Generation 2017 -näyttely ja Vides-tapahtuma   Päivi Venäläinen Lasten ja nuorten taidekeskuksen säätiö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Lasten ja nuorten taidekeskus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Päivi  Venäläinen</dc:creator>
  <cp:lastModifiedBy>Päivi Venäläinen</cp:lastModifiedBy>
  <cp:revision>49</cp:revision>
  <dcterms:created xsi:type="dcterms:W3CDTF">2017-10-30T10:46:24Z</dcterms:created>
  <dcterms:modified xsi:type="dcterms:W3CDTF">2017-11-20T07:04:25Z</dcterms:modified>
</cp:coreProperties>
</file>