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731" r:id="rId2"/>
    <p:sldId id="732" r:id="rId3"/>
    <p:sldId id="733" r:id="rId4"/>
    <p:sldId id="734" r:id="rId5"/>
    <p:sldId id="747" r:id="rId6"/>
    <p:sldId id="748" r:id="rId7"/>
    <p:sldId id="736" r:id="rId8"/>
    <p:sldId id="713" r:id="rId9"/>
    <p:sldId id="717" r:id="rId10"/>
    <p:sldId id="749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574" r:id="rId21"/>
    <p:sldId id="727" r:id="rId22"/>
    <p:sldId id="609" r:id="rId23"/>
    <p:sldId id="728" r:id="rId24"/>
    <p:sldId id="573" r:id="rId25"/>
    <p:sldId id="730" r:id="rId26"/>
    <p:sldId id="745" r:id="rId27"/>
    <p:sldId id="746" r:id="rId28"/>
    <p:sldId id="575" r:id="rId29"/>
    <p:sldId id="482" r:id="rId30"/>
    <p:sldId id="735" r:id="rId31"/>
    <p:sldId id="750" r:id="rId32"/>
    <p:sldId id="738" r:id="rId33"/>
    <p:sldId id="744" r:id="rId34"/>
    <p:sldId id="743" r:id="rId35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0000FF"/>
    <a:srgbClr val="9A3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9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1E1D9-1B28-4596-AA76-D90BBE3A0F9A}" type="doc">
      <dgm:prSet loTypeId="urn:microsoft.com/office/officeart/2011/layout/HexagonRadial#1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6392706-E261-491A-8473-15260D38EA6A}">
      <dgm:prSet phldrT="[Teksti]"/>
      <dgm:spPr>
        <a:solidFill>
          <a:srgbClr val="FFC000"/>
        </a:solidFill>
      </dgm:spPr>
      <dgm:t>
        <a:bodyPr/>
        <a:lstStyle/>
        <a:p>
          <a:r>
            <a:rPr lang="fi-FI" dirty="0" smtClean="0"/>
            <a:t>TAIDEPED</a:t>
          </a:r>
        </a:p>
        <a:p>
          <a:r>
            <a:rPr lang="fi-FI" dirty="0" smtClean="0"/>
            <a:t>KOT- </a:t>
          </a:r>
        </a:p>
        <a:p>
          <a:r>
            <a:rPr lang="fi-FI" dirty="0" smtClean="0"/>
            <a:t>TUKENA</a:t>
          </a:r>
          <a:endParaRPr lang="fi-FI" dirty="0"/>
        </a:p>
      </dgm:t>
    </dgm:pt>
    <dgm:pt modelId="{49644059-AB16-4AB8-A1D2-3F53054FFD54}" type="parTrans" cxnId="{B8A01550-00AD-450A-81B2-7036B29E719A}">
      <dgm:prSet/>
      <dgm:spPr/>
      <dgm:t>
        <a:bodyPr/>
        <a:lstStyle/>
        <a:p>
          <a:endParaRPr lang="fi-FI"/>
        </a:p>
      </dgm:t>
    </dgm:pt>
    <dgm:pt modelId="{8BF41EC4-BA0C-4582-B872-EF20A2F3B116}" type="sibTrans" cxnId="{B8A01550-00AD-450A-81B2-7036B29E719A}">
      <dgm:prSet/>
      <dgm:spPr/>
      <dgm:t>
        <a:bodyPr/>
        <a:lstStyle/>
        <a:p>
          <a:endParaRPr lang="fi-FI"/>
        </a:p>
      </dgm:t>
    </dgm:pt>
    <dgm:pt modelId="{7E879CEB-93CE-47CA-84CD-7CB6E77D2528}">
      <dgm:prSet phldrT="[Teksti]"/>
      <dgm:spPr>
        <a:solidFill>
          <a:srgbClr val="92D050"/>
        </a:solidFill>
        <a:ln>
          <a:solidFill>
            <a:schemeClr val="accent1"/>
          </a:solidFill>
        </a:ln>
      </dgm:spPr>
      <dgm:t>
        <a:bodyPr/>
        <a:lstStyle/>
        <a:p>
          <a:r>
            <a:rPr lang="fi-FI" dirty="0" smtClean="0"/>
            <a:t>Lapsi</a:t>
          </a:r>
          <a:endParaRPr lang="fi-FI" dirty="0"/>
        </a:p>
      </dgm:t>
    </dgm:pt>
    <dgm:pt modelId="{D97F79F2-1FA4-45A2-95AB-4A51B177FB32}" type="parTrans" cxnId="{F5CDE391-9D3D-4E6B-94A3-553C04E5F979}">
      <dgm:prSet/>
      <dgm:spPr/>
      <dgm:t>
        <a:bodyPr/>
        <a:lstStyle/>
        <a:p>
          <a:endParaRPr lang="fi-FI"/>
        </a:p>
      </dgm:t>
    </dgm:pt>
    <dgm:pt modelId="{A1253C60-F1EB-4ED2-8D1A-373D2DB9C9C4}" type="sibTrans" cxnId="{F5CDE391-9D3D-4E6B-94A3-553C04E5F979}">
      <dgm:prSet/>
      <dgm:spPr/>
      <dgm:t>
        <a:bodyPr/>
        <a:lstStyle/>
        <a:p>
          <a:endParaRPr lang="fi-FI"/>
        </a:p>
      </dgm:t>
    </dgm:pt>
    <dgm:pt modelId="{EE8376CF-EAFC-43A4-AD32-C1E14A92623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 smtClean="0"/>
            <a:t>Taide-pedagogi</a:t>
          </a:r>
          <a:endParaRPr lang="fi-FI" dirty="0"/>
        </a:p>
      </dgm:t>
    </dgm:pt>
    <dgm:pt modelId="{645793D9-CF9E-4BA7-9027-7784B377D736}" type="parTrans" cxnId="{9D541415-1029-40E8-8A8A-9A57DB662157}">
      <dgm:prSet/>
      <dgm:spPr/>
      <dgm:t>
        <a:bodyPr/>
        <a:lstStyle/>
        <a:p>
          <a:endParaRPr lang="fi-FI"/>
        </a:p>
      </dgm:t>
    </dgm:pt>
    <dgm:pt modelId="{2EE90B3B-35CF-44D8-8C68-E4D7D78C7563}" type="sibTrans" cxnId="{9D541415-1029-40E8-8A8A-9A57DB662157}">
      <dgm:prSet/>
      <dgm:spPr/>
      <dgm:t>
        <a:bodyPr/>
        <a:lstStyle/>
        <a:p>
          <a:endParaRPr lang="fi-FI"/>
        </a:p>
      </dgm:t>
    </dgm:pt>
    <dgm:pt modelId="{270A1802-9B5D-4056-8C28-81C71CF43803}">
      <dgm:prSet phldrT="[Teksti]"/>
      <dgm:spPr>
        <a:solidFill>
          <a:srgbClr val="00B0F0"/>
        </a:solidFill>
      </dgm:spPr>
      <dgm:t>
        <a:bodyPr/>
        <a:lstStyle/>
        <a:p>
          <a:r>
            <a:rPr lang="fi-FI" dirty="0" smtClean="0"/>
            <a:t>Varhais-kasvatus</a:t>
          </a:r>
          <a:endParaRPr lang="fi-FI" dirty="0"/>
        </a:p>
      </dgm:t>
    </dgm:pt>
    <dgm:pt modelId="{17E845C5-85E3-4392-BEB0-8281129B65FF}" type="parTrans" cxnId="{9B9B4389-4B4E-41B1-8B58-7B2164BDCE7C}">
      <dgm:prSet/>
      <dgm:spPr/>
      <dgm:t>
        <a:bodyPr/>
        <a:lstStyle/>
        <a:p>
          <a:endParaRPr lang="fi-FI"/>
        </a:p>
      </dgm:t>
    </dgm:pt>
    <dgm:pt modelId="{935EE8B6-82D4-4E6B-86DA-9C5422C613DB}" type="sibTrans" cxnId="{9B9B4389-4B4E-41B1-8B58-7B2164BDCE7C}">
      <dgm:prSet/>
      <dgm:spPr/>
      <dgm:t>
        <a:bodyPr/>
        <a:lstStyle/>
        <a:p>
          <a:endParaRPr lang="fi-FI"/>
        </a:p>
      </dgm:t>
    </dgm:pt>
    <dgm:pt modelId="{04E681E9-93ED-468A-86F2-9D085BDEF477}">
      <dgm:prSet phldrT="[Teksti]"/>
      <dgm:spPr>
        <a:solidFill>
          <a:srgbClr val="00B050"/>
        </a:solidFill>
      </dgm:spPr>
      <dgm:t>
        <a:bodyPr/>
        <a:lstStyle/>
        <a:p>
          <a:r>
            <a:rPr lang="fi-FI" dirty="0" smtClean="0"/>
            <a:t>Lapsen yhteisöt</a:t>
          </a:r>
          <a:endParaRPr lang="fi-FI" dirty="0"/>
        </a:p>
      </dgm:t>
    </dgm:pt>
    <dgm:pt modelId="{E51E699A-7C69-41F3-AA20-752285DA89F0}" type="parTrans" cxnId="{120A2D22-71B6-4E89-93A2-269BCBFE6C6C}">
      <dgm:prSet/>
      <dgm:spPr/>
      <dgm:t>
        <a:bodyPr/>
        <a:lstStyle/>
        <a:p>
          <a:endParaRPr lang="fi-FI"/>
        </a:p>
      </dgm:t>
    </dgm:pt>
    <dgm:pt modelId="{73498F68-BDB5-4B4D-9D73-3608FE6F362B}" type="sibTrans" cxnId="{120A2D22-71B6-4E89-93A2-269BCBFE6C6C}">
      <dgm:prSet/>
      <dgm:spPr/>
      <dgm:t>
        <a:bodyPr/>
        <a:lstStyle/>
        <a:p>
          <a:endParaRPr lang="fi-FI"/>
        </a:p>
      </dgm:t>
    </dgm:pt>
    <dgm:pt modelId="{50A7F38A-0B9C-47C5-B208-0FE2BE47BB62}">
      <dgm:prSet phldrT="[Teksti]"/>
      <dgm:spPr>
        <a:solidFill>
          <a:srgbClr val="FF6600"/>
        </a:solidFill>
      </dgm:spPr>
      <dgm:t>
        <a:bodyPr/>
        <a:lstStyle/>
        <a:p>
          <a:r>
            <a:rPr lang="fi-FI" dirty="0" smtClean="0"/>
            <a:t>Työyhteisö</a:t>
          </a:r>
          <a:endParaRPr lang="fi-FI" dirty="0"/>
        </a:p>
      </dgm:t>
    </dgm:pt>
    <dgm:pt modelId="{8EB76637-BA8C-450F-A7A3-010FCE9BF204}" type="parTrans" cxnId="{5B9FAD22-9EB8-4FC1-86FB-5C29CEE39E27}">
      <dgm:prSet/>
      <dgm:spPr/>
      <dgm:t>
        <a:bodyPr/>
        <a:lstStyle/>
        <a:p>
          <a:endParaRPr lang="fi-FI"/>
        </a:p>
      </dgm:t>
    </dgm:pt>
    <dgm:pt modelId="{4A8C52E7-7743-43E1-AE6D-355B4A882E29}" type="sibTrans" cxnId="{5B9FAD22-9EB8-4FC1-86FB-5C29CEE39E27}">
      <dgm:prSet/>
      <dgm:spPr/>
      <dgm:t>
        <a:bodyPr/>
        <a:lstStyle/>
        <a:p>
          <a:endParaRPr lang="fi-FI"/>
        </a:p>
      </dgm:t>
    </dgm:pt>
    <dgm:pt modelId="{23401795-1853-48D9-8157-3CC8519EFBF4}">
      <dgm:prSet phldrT="[Teksti]"/>
      <dgm:spPr>
        <a:solidFill>
          <a:srgbClr val="0000FF"/>
        </a:solidFill>
      </dgm:spPr>
      <dgm:t>
        <a:bodyPr/>
        <a:lstStyle/>
        <a:p>
          <a:r>
            <a:rPr lang="fi-FI" dirty="0" smtClean="0"/>
            <a:t>Kulttuuri-palvelut</a:t>
          </a:r>
          <a:endParaRPr lang="fi-FI" dirty="0"/>
        </a:p>
      </dgm:t>
    </dgm:pt>
    <dgm:pt modelId="{5994C2B8-D092-4D05-8056-87CFDFA8F017}" type="parTrans" cxnId="{D8B74276-C9DE-4F16-9765-975CD092588B}">
      <dgm:prSet/>
      <dgm:spPr/>
      <dgm:t>
        <a:bodyPr/>
        <a:lstStyle/>
        <a:p>
          <a:endParaRPr lang="fi-FI"/>
        </a:p>
      </dgm:t>
    </dgm:pt>
    <dgm:pt modelId="{7198893D-A52B-4524-B589-4C93DF01BA8B}" type="sibTrans" cxnId="{D8B74276-C9DE-4F16-9765-975CD092588B}">
      <dgm:prSet/>
      <dgm:spPr/>
      <dgm:t>
        <a:bodyPr/>
        <a:lstStyle/>
        <a:p>
          <a:endParaRPr lang="fi-FI"/>
        </a:p>
      </dgm:t>
    </dgm:pt>
    <dgm:pt modelId="{D62585D9-E285-42B9-879F-C7C70DC7EF06}" type="pres">
      <dgm:prSet presAssocID="{F6F1E1D9-1B28-4596-AA76-D90BBE3A0F9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644D1B02-61F4-49E5-8168-0C8C8726A57F}" type="pres">
      <dgm:prSet presAssocID="{16392706-E261-491A-8473-15260D38EA6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fi-FI"/>
        </a:p>
      </dgm:t>
    </dgm:pt>
    <dgm:pt modelId="{F48A3767-72DF-40E2-8F19-AF1481E82CB6}" type="pres">
      <dgm:prSet presAssocID="{7E879CEB-93CE-47CA-84CD-7CB6E77D2528}" presName="Accent1" presStyleCnt="0"/>
      <dgm:spPr/>
    </dgm:pt>
    <dgm:pt modelId="{78030B98-7CF8-49A7-907A-B517A2661605}" type="pres">
      <dgm:prSet presAssocID="{7E879CEB-93CE-47CA-84CD-7CB6E77D2528}" presName="Accent" presStyleLbl="bgShp" presStyleIdx="0" presStyleCnt="6"/>
      <dgm:spPr/>
    </dgm:pt>
    <dgm:pt modelId="{E807AEB3-E7DE-41BF-B0D0-FC851825B25B}" type="pres">
      <dgm:prSet presAssocID="{7E879CEB-93CE-47CA-84CD-7CB6E77D2528}" presName="Child1" presStyleLbl="node1" presStyleIdx="0" presStyleCnt="6" custLinFactNeighborX="2439" custLinFactNeighborY="21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69B2F1D-E176-4CB7-83CF-B248C2A50DEE}" type="pres">
      <dgm:prSet presAssocID="{EE8376CF-EAFC-43A4-AD32-C1E14A926238}" presName="Accent2" presStyleCnt="0"/>
      <dgm:spPr/>
    </dgm:pt>
    <dgm:pt modelId="{54B32429-1FB3-48DD-B13E-97C56764087D}" type="pres">
      <dgm:prSet presAssocID="{EE8376CF-EAFC-43A4-AD32-C1E14A926238}" presName="Accent" presStyleLbl="bgShp" presStyleIdx="1" presStyleCnt="6"/>
      <dgm:spPr/>
    </dgm:pt>
    <dgm:pt modelId="{330B49DA-79D2-4206-B53C-3C19231485C3}" type="pres">
      <dgm:prSet presAssocID="{EE8376CF-EAFC-43A4-AD32-C1E14A92623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E98191-6D51-4B32-901A-86EFE12ACDC4}" type="pres">
      <dgm:prSet presAssocID="{270A1802-9B5D-4056-8C28-81C71CF43803}" presName="Accent3" presStyleCnt="0"/>
      <dgm:spPr/>
    </dgm:pt>
    <dgm:pt modelId="{5491DD43-1F67-4918-B4EA-C84A5D59D69A}" type="pres">
      <dgm:prSet presAssocID="{270A1802-9B5D-4056-8C28-81C71CF43803}" presName="Accent" presStyleLbl="bgShp" presStyleIdx="2" presStyleCnt="6"/>
      <dgm:spPr/>
    </dgm:pt>
    <dgm:pt modelId="{3BEAFE8C-6950-4F5B-AD58-FFC3B4DC818D}" type="pres">
      <dgm:prSet presAssocID="{270A1802-9B5D-4056-8C28-81C71CF4380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99AA83-D789-4DC2-AD5F-533E0500EE5B}" type="pres">
      <dgm:prSet presAssocID="{04E681E9-93ED-468A-86F2-9D085BDEF477}" presName="Accent4" presStyleCnt="0"/>
      <dgm:spPr/>
    </dgm:pt>
    <dgm:pt modelId="{70490C78-10DF-482F-B873-16B8C228DE2B}" type="pres">
      <dgm:prSet presAssocID="{04E681E9-93ED-468A-86F2-9D085BDEF477}" presName="Accent" presStyleLbl="bgShp" presStyleIdx="3" presStyleCnt="6"/>
      <dgm:spPr/>
    </dgm:pt>
    <dgm:pt modelId="{E8A55481-46D6-4AAB-BB02-F90765F565FF}" type="pres">
      <dgm:prSet presAssocID="{04E681E9-93ED-468A-86F2-9D085BDEF47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60C02E-065B-4406-90E0-002136D516DF}" type="pres">
      <dgm:prSet presAssocID="{50A7F38A-0B9C-47C5-B208-0FE2BE47BB62}" presName="Accent5" presStyleCnt="0"/>
      <dgm:spPr/>
    </dgm:pt>
    <dgm:pt modelId="{08122DEB-1B1E-49D8-A628-57DFC1C25AF9}" type="pres">
      <dgm:prSet presAssocID="{50A7F38A-0B9C-47C5-B208-0FE2BE47BB62}" presName="Accent" presStyleLbl="bgShp" presStyleIdx="4" presStyleCnt="6"/>
      <dgm:spPr/>
    </dgm:pt>
    <dgm:pt modelId="{1922D0AF-58DD-4B97-9FC9-0FF58F6B0F84}" type="pres">
      <dgm:prSet presAssocID="{50A7F38A-0B9C-47C5-B208-0FE2BE47BB6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850373-E13E-4076-B821-5C39577FC698}" type="pres">
      <dgm:prSet presAssocID="{23401795-1853-48D9-8157-3CC8519EFBF4}" presName="Accent6" presStyleCnt="0"/>
      <dgm:spPr/>
    </dgm:pt>
    <dgm:pt modelId="{8A55EC01-A244-46A7-AC28-22608F3A92AC}" type="pres">
      <dgm:prSet presAssocID="{23401795-1853-48D9-8157-3CC8519EFBF4}" presName="Accent" presStyleLbl="bgShp" presStyleIdx="5" presStyleCnt="6"/>
      <dgm:spPr/>
    </dgm:pt>
    <dgm:pt modelId="{A19CE0A4-0DF8-4058-A85B-2091D461A7E5}" type="pres">
      <dgm:prSet presAssocID="{23401795-1853-48D9-8157-3CC8519EFBF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5422F49-6091-4706-8AE6-6FA41E015C59}" type="presOf" srcId="{F6F1E1D9-1B28-4596-AA76-D90BBE3A0F9A}" destId="{D62585D9-E285-42B9-879F-C7C70DC7EF06}" srcOrd="0" destOrd="0" presId="urn:microsoft.com/office/officeart/2011/layout/HexagonRadial#1"/>
    <dgm:cxn modelId="{9D541415-1029-40E8-8A8A-9A57DB662157}" srcId="{16392706-E261-491A-8473-15260D38EA6A}" destId="{EE8376CF-EAFC-43A4-AD32-C1E14A926238}" srcOrd="1" destOrd="0" parTransId="{645793D9-CF9E-4BA7-9027-7784B377D736}" sibTransId="{2EE90B3B-35CF-44D8-8C68-E4D7D78C7563}"/>
    <dgm:cxn modelId="{71BE19F7-EB24-48A9-83D3-1182019017E8}" type="presOf" srcId="{23401795-1853-48D9-8157-3CC8519EFBF4}" destId="{A19CE0A4-0DF8-4058-A85B-2091D461A7E5}" srcOrd="0" destOrd="0" presId="urn:microsoft.com/office/officeart/2011/layout/HexagonRadial#1"/>
    <dgm:cxn modelId="{71EA15C1-7D76-4363-B97B-BDC108CEE150}" type="presOf" srcId="{04E681E9-93ED-468A-86F2-9D085BDEF477}" destId="{E8A55481-46D6-4AAB-BB02-F90765F565FF}" srcOrd="0" destOrd="0" presId="urn:microsoft.com/office/officeart/2011/layout/HexagonRadial#1"/>
    <dgm:cxn modelId="{120A2D22-71B6-4E89-93A2-269BCBFE6C6C}" srcId="{16392706-E261-491A-8473-15260D38EA6A}" destId="{04E681E9-93ED-468A-86F2-9D085BDEF477}" srcOrd="3" destOrd="0" parTransId="{E51E699A-7C69-41F3-AA20-752285DA89F0}" sibTransId="{73498F68-BDB5-4B4D-9D73-3608FE6F362B}"/>
    <dgm:cxn modelId="{F5CDE391-9D3D-4E6B-94A3-553C04E5F979}" srcId="{16392706-E261-491A-8473-15260D38EA6A}" destId="{7E879CEB-93CE-47CA-84CD-7CB6E77D2528}" srcOrd="0" destOrd="0" parTransId="{D97F79F2-1FA4-45A2-95AB-4A51B177FB32}" sibTransId="{A1253C60-F1EB-4ED2-8D1A-373D2DB9C9C4}"/>
    <dgm:cxn modelId="{23169BDB-3140-4997-BFB7-631FA4044376}" type="presOf" srcId="{7E879CEB-93CE-47CA-84CD-7CB6E77D2528}" destId="{E807AEB3-E7DE-41BF-B0D0-FC851825B25B}" srcOrd="0" destOrd="0" presId="urn:microsoft.com/office/officeart/2011/layout/HexagonRadial#1"/>
    <dgm:cxn modelId="{18907C8F-5CE1-4E3C-9F76-810D44A4EFCF}" type="presOf" srcId="{EE8376CF-EAFC-43A4-AD32-C1E14A926238}" destId="{330B49DA-79D2-4206-B53C-3C19231485C3}" srcOrd="0" destOrd="0" presId="urn:microsoft.com/office/officeart/2011/layout/HexagonRadial#1"/>
    <dgm:cxn modelId="{D8B74276-C9DE-4F16-9765-975CD092588B}" srcId="{16392706-E261-491A-8473-15260D38EA6A}" destId="{23401795-1853-48D9-8157-3CC8519EFBF4}" srcOrd="5" destOrd="0" parTransId="{5994C2B8-D092-4D05-8056-87CFDFA8F017}" sibTransId="{7198893D-A52B-4524-B589-4C93DF01BA8B}"/>
    <dgm:cxn modelId="{B8A01550-00AD-450A-81B2-7036B29E719A}" srcId="{F6F1E1D9-1B28-4596-AA76-D90BBE3A0F9A}" destId="{16392706-E261-491A-8473-15260D38EA6A}" srcOrd="0" destOrd="0" parTransId="{49644059-AB16-4AB8-A1D2-3F53054FFD54}" sibTransId="{8BF41EC4-BA0C-4582-B872-EF20A2F3B116}"/>
    <dgm:cxn modelId="{5B9FAD22-9EB8-4FC1-86FB-5C29CEE39E27}" srcId="{16392706-E261-491A-8473-15260D38EA6A}" destId="{50A7F38A-0B9C-47C5-B208-0FE2BE47BB62}" srcOrd="4" destOrd="0" parTransId="{8EB76637-BA8C-450F-A7A3-010FCE9BF204}" sibTransId="{4A8C52E7-7743-43E1-AE6D-355B4A882E29}"/>
    <dgm:cxn modelId="{9B9B4389-4B4E-41B1-8B58-7B2164BDCE7C}" srcId="{16392706-E261-491A-8473-15260D38EA6A}" destId="{270A1802-9B5D-4056-8C28-81C71CF43803}" srcOrd="2" destOrd="0" parTransId="{17E845C5-85E3-4392-BEB0-8281129B65FF}" sibTransId="{935EE8B6-82D4-4E6B-86DA-9C5422C613DB}"/>
    <dgm:cxn modelId="{FD522D3E-5145-4210-838A-79949DB14C5E}" type="presOf" srcId="{270A1802-9B5D-4056-8C28-81C71CF43803}" destId="{3BEAFE8C-6950-4F5B-AD58-FFC3B4DC818D}" srcOrd="0" destOrd="0" presId="urn:microsoft.com/office/officeart/2011/layout/HexagonRadial#1"/>
    <dgm:cxn modelId="{40F49787-6962-4EE2-BC5F-9DEEB5E54380}" type="presOf" srcId="{50A7F38A-0B9C-47C5-B208-0FE2BE47BB62}" destId="{1922D0AF-58DD-4B97-9FC9-0FF58F6B0F84}" srcOrd="0" destOrd="0" presId="urn:microsoft.com/office/officeart/2011/layout/HexagonRadial#1"/>
    <dgm:cxn modelId="{58D196D1-6975-42CD-9371-D22AB2EF41B7}" type="presOf" srcId="{16392706-E261-491A-8473-15260D38EA6A}" destId="{644D1B02-61F4-49E5-8168-0C8C8726A57F}" srcOrd="0" destOrd="0" presId="urn:microsoft.com/office/officeart/2011/layout/HexagonRadial#1"/>
    <dgm:cxn modelId="{6FD563AD-E94E-4995-ABA9-D6FEFEE5B2EA}" type="presParOf" srcId="{D62585D9-E285-42B9-879F-C7C70DC7EF06}" destId="{644D1B02-61F4-49E5-8168-0C8C8726A57F}" srcOrd="0" destOrd="0" presId="urn:microsoft.com/office/officeart/2011/layout/HexagonRadial#1"/>
    <dgm:cxn modelId="{27323BBD-FEE4-4EBC-A1C6-A0CC3DD69F66}" type="presParOf" srcId="{D62585D9-E285-42B9-879F-C7C70DC7EF06}" destId="{F48A3767-72DF-40E2-8F19-AF1481E82CB6}" srcOrd="1" destOrd="0" presId="urn:microsoft.com/office/officeart/2011/layout/HexagonRadial#1"/>
    <dgm:cxn modelId="{E92166E4-A16A-4668-B794-BC79F216AAA0}" type="presParOf" srcId="{F48A3767-72DF-40E2-8F19-AF1481E82CB6}" destId="{78030B98-7CF8-49A7-907A-B517A2661605}" srcOrd="0" destOrd="0" presId="urn:microsoft.com/office/officeart/2011/layout/HexagonRadial#1"/>
    <dgm:cxn modelId="{ECBFDC87-ECF2-449E-AF88-C29E498201E1}" type="presParOf" srcId="{D62585D9-E285-42B9-879F-C7C70DC7EF06}" destId="{E807AEB3-E7DE-41BF-B0D0-FC851825B25B}" srcOrd="2" destOrd="0" presId="urn:microsoft.com/office/officeart/2011/layout/HexagonRadial#1"/>
    <dgm:cxn modelId="{627C9F46-7E09-42A3-92DA-EAC1BE12D4A2}" type="presParOf" srcId="{D62585D9-E285-42B9-879F-C7C70DC7EF06}" destId="{169B2F1D-E176-4CB7-83CF-B248C2A50DEE}" srcOrd="3" destOrd="0" presId="urn:microsoft.com/office/officeart/2011/layout/HexagonRadial#1"/>
    <dgm:cxn modelId="{AE21A4B8-E29E-464B-B1B7-E3510434936E}" type="presParOf" srcId="{169B2F1D-E176-4CB7-83CF-B248C2A50DEE}" destId="{54B32429-1FB3-48DD-B13E-97C56764087D}" srcOrd="0" destOrd="0" presId="urn:microsoft.com/office/officeart/2011/layout/HexagonRadial#1"/>
    <dgm:cxn modelId="{274A83D4-901C-4ED8-83B2-8892F7D8ED84}" type="presParOf" srcId="{D62585D9-E285-42B9-879F-C7C70DC7EF06}" destId="{330B49DA-79D2-4206-B53C-3C19231485C3}" srcOrd="4" destOrd="0" presId="urn:microsoft.com/office/officeart/2011/layout/HexagonRadial#1"/>
    <dgm:cxn modelId="{A39BC153-4421-4764-934D-CD30E98C6096}" type="presParOf" srcId="{D62585D9-E285-42B9-879F-C7C70DC7EF06}" destId="{AAE98191-6D51-4B32-901A-86EFE12ACDC4}" srcOrd="5" destOrd="0" presId="urn:microsoft.com/office/officeart/2011/layout/HexagonRadial#1"/>
    <dgm:cxn modelId="{3E984B12-BCF9-467E-B940-207CBD22AF48}" type="presParOf" srcId="{AAE98191-6D51-4B32-901A-86EFE12ACDC4}" destId="{5491DD43-1F67-4918-B4EA-C84A5D59D69A}" srcOrd="0" destOrd="0" presId="urn:microsoft.com/office/officeart/2011/layout/HexagonRadial#1"/>
    <dgm:cxn modelId="{B4B228E9-0399-4ABF-A027-27346769D641}" type="presParOf" srcId="{D62585D9-E285-42B9-879F-C7C70DC7EF06}" destId="{3BEAFE8C-6950-4F5B-AD58-FFC3B4DC818D}" srcOrd="6" destOrd="0" presId="urn:microsoft.com/office/officeart/2011/layout/HexagonRadial#1"/>
    <dgm:cxn modelId="{7B47B92D-C1C0-4E03-BFF4-B78961762212}" type="presParOf" srcId="{D62585D9-E285-42B9-879F-C7C70DC7EF06}" destId="{AE99AA83-D789-4DC2-AD5F-533E0500EE5B}" srcOrd="7" destOrd="0" presId="urn:microsoft.com/office/officeart/2011/layout/HexagonRadial#1"/>
    <dgm:cxn modelId="{A4CD71EE-97BF-4C83-804E-7D645EF249B9}" type="presParOf" srcId="{AE99AA83-D789-4DC2-AD5F-533E0500EE5B}" destId="{70490C78-10DF-482F-B873-16B8C228DE2B}" srcOrd="0" destOrd="0" presId="urn:microsoft.com/office/officeart/2011/layout/HexagonRadial#1"/>
    <dgm:cxn modelId="{1718E3A6-F267-4652-BDA8-6C2837C517D6}" type="presParOf" srcId="{D62585D9-E285-42B9-879F-C7C70DC7EF06}" destId="{E8A55481-46D6-4AAB-BB02-F90765F565FF}" srcOrd="8" destOrd="0" presId="urn:microsoft.com/office/officeart/2011/layout/HexagonRadial#1"/>
    <dgm:cxn modelId="{16ED4C22-BDFF-43FA-8748-4BDD27FBFAB4}" type="presParOf" srcId="{D62585D9-E285-42B9-879F-C7C70DC7EF06}" destId="{9160C02E-065B-4406-90E0-002136D516DF}" srcOrd="9" destOrd="0" presId="urn:microsoft.com/office/officeart/2011/layout/HexagonRadial#1"/>
    <dgm:cxn modelId="{5BBF8CDD-D281-4267-AF9D-2CEB7A71F121}" type="presParOf" srcId="{9160C02E-065B-4406-90E0-002136D516DF}" destId="{08122DEB-1B1E-49D8-A628-57DFC1C25AF9}" srcOrd="0" destOrd="0" presId="urn:microsoft.com/office/officeart/2011/layout/HexagonRadial#1"/>
    <dgm:cxn modelId="{8F553934-702D-412D-82AE-7595150D0B39}" type="presParOf" srcId="{D62585D9-E285-42B9-879F-C7C70DC7EF06}" destId="{1922D0AF-58DD-4B97-9FC9-0FF58F6B0F84}" srcOrd="10" destOrd="0" presId="urn:microsoft.com/office/officeart/2011/layout/HexagonRadial#1"/>
    <dgm:cxn modelId="{ADFDD5AD-C335-49DB-A887-87389CBF6C84}" type="presParOf" srcId="{D62585D9-E285-42B9-879F-C7C70DC7EF06}" destId="{B0850373-E13E-4076-B821-5C39577FC698}" srcOrd="11" destOrd="0" presId="urn:microsoft.com/office/officeart/2011/layout/HexagonRadial#1"/>
    <dgm:cxn modelId="{5CC9C385-DC5F-4A58-9ADF-B2D64C64D6B2}" type="presParOf" srcId="{B0850373-E13E-4076-B821-5C39577FC698}" destId="{8A55EC01-A244-46A7-AC28-22608F3A92AC}" srcOrd="0" destOrd="0" presId="urn:microsoft.com/office/officeart/2011/layout/HexagonRadial#1"/>
    <dgm:cxn modelId="{5E3691A9-2ECB-47CF-8A79-881FE5D5B475}" type="presParOf" srcId="{D62585D9-E285-42B9-879F-C7C70DC7EF06}" destId="{A19CE0A4-0DF8-4058-A85B-2091D461A7E5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D1B02-61F4-49E5-8168-0C8C8726A57F}">
      <dsp:nvSpPr>
        <dsp:cNvPr id="0" name=""/>
        <dsp:cNvSpPr/>
      </dsp:nvSpPr>
      <dsp:spPr>
        <a:xfrm>
          <a:off x="2910196" y="1765463"/>
          <a:ext cx="2243980" cy="1941134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TAIDEPED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KOT-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TUKENA</a:t>
          </a:r>
          <a:endParaRPr lang="fi-FI" sz="2100" kern="1200" dirty="0"/>
        </a:p>
      </dsp:txBody>
      <dsp:txXfrm>
        <a:off x="3282055" y="2087136"/>
        <a:ext cx="1500262" cy="1297788"/>
      </dsp:txXfrm>
    </dsp:sp>
    <dsp:sp modelId="{54B32429-1FB3-48DD-B13E-97C56764087D}">
      <dsp:nvSpPr>
        <dsp:cNvPr id="0" name=""/>
        <dsp:cNvSpPr/>
      </dsp:nvSpPr>
      <dsp:spPr>
        <a:xfrm>
          <a:off x="4315359" y="836761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7AEB3-E7DE-41BF-B0D0-FC851825B25B}">
      <dsp:nvSpPr>
        <dsp:cNvPr id="0" name=""/>
        <dsp:cNvSpPr/>
      </dsp:nvSpPr>
      <dsp:spPr>
        <a:xfrm>
          <a:off x="3161751" y="34585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Lapsi</a:t>
          </a:r>
          <a:endParaRPr lang="fi-FI" sz="2100" kern="1200" dirty="0"/>
        </a:p>
      </dsp:txBody>
      <dsp:txXfrm>
        <a:off x="3466500" y="298229"/>
        <a:ext cx="1229428" cy="1063599"/>
      </dsp:txXfrm>
    </dsp:sp>
    <dsp:sp modelId="{5491DD43-1F67-4918-B4EA-C84A5D59D69A}">
      <dsp:nvSpPr>
        <dsp:cNvPr id="0" name=""/>
        <dsp:cNvSpPr/>
      </dsp:nvSpPr>
      <dsp:spPr>
        <a:xfrm>
          <a:off x="5303462" y="2200535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B49DA-79D2-4206-B53C-3C19231485C3}">
      <dsp:nvSpPr>
        <dsp:cNvPr id="0" name=""/>
        <dsp:cNvSpPr/>
      </dsp:nvSpPr>
      <dsp:spPr>
        <a:xfrm>
          <a:off x="4803408" y="978502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Taide-pedagogi</a:t>
          </a:r>
          <a:endParaRPr lang="fi-FI" sz="2100" kern="1200" dirty="0"/>
        </a:p>
      </dsp:txBody>
      <dsp:txXfrm>
        <a:off x="5108157" y="1242146"/>
        <a:ext cx="1229428" cy="1063599"/>
      </dsp:txXfrm>
    </dsp:sp>
    <dsp:sp modelId="{70490C78-10DF-482F-B873-16B8C228DE2B}">
      <dsp:nvSpPr>
        <dsp:cNvPr id="0" name=""/>
        <dsp:cNvSpPr/>
      </dsp:nvSpPr>
      <dsp:spPr>
        <a:xfrm>
          <a:off x="4617062" y="3739980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FE8C-6950-4F5B-AD58-FFC3B4DC818D}">
      <dsp:nvSpPr>
        <dsp:cNvPr id="0" name=""/>
        <dsp:cNvSpPr/>
      </dsp:nvSpPr>
      <dsp:spPr>
        <a:xfrm>
          <a:off x="4803408" y="2902124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Varhais-kasvatus</a:t>
          </a:r>
          <a:endParaRPr lang="fi-FI" sz="2100" kern="1200" dirty="0"/>
        </a:p>
      </dsp:txBody>
      <dsp:txXfrm>
        <a:off x="5108157" y="3165768"/>
        <a:ext cx="1229428" cy="1063599"/>
      </dsp:txXfrm>
    </dsp:sp>
    <dsp:sp modelId="{08122DEB-1B1E-49D8-A628-57DFC1C25AF9}">
      <dsp:nvSpPr>
        <dsp:cNvPr id="0" name=""/>
        <dsp:cNvSpPr/>
      </dsp:nvSpPr>
      <dsp:spPr>
        <a:xfrm>
          <a:off x="2914372" y="3899780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55481-46D6-4AAB-BB02-F90765F565FF}">
      <dsp:nvSpPr>
        <dsp:cNvPr id="0" name=""/>
        <dsp:cNvSpPr/>
      </dsp:nvSpPr>
      <dsp:spPr>
        <a:xfrm>
          <a:off x="3116899" y="3881720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Lapsen yhteisöt</a:t>
          </a:r>
          <a:endParaRPr lang="fi-FI" sz="2100" kern="1200" dirty="0"/>
        </a:p>
      </dsp:txBody>
      <dsp:txXfrm>
        <a:off x="3421648" y="4145364"/>
        <a:ext cx="1229428" cy="1063599"/>
      </dsp:txXfrm>
    </dsp:sp>
    <dsp:sp modelId="{8A55EC01-A244-46A7-AC28-22608F3A92AC}">
      <dsp:nvSpPr>
        <dsp:cNvPr id="0" name=""/>
        <dsp:cNvSpPr/>
      </dsp:nvSpPr>
      <dsp:spPr>
        <a:xfrm>
          <a:off x="1910088" y="2536553"/>
          <a:ext cx="846647" cy="7294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2D0AF-58DD-4B97-9FC9-0FF58F6B0F84}">
      <dsp:nvSpPr>
        <dsp:cNvPr id="0" name=""/>
        <dsp:cNvSpPr/>
      </dsp:nvSpPr>
      <dsp:spPr>
        <a:xfrm>
          <a:off x="1422561" y="2903218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Työyhteisö</a:t>
          </a:r>
          <a:endParaRPr lang="fi-FI" sz="2100" kern="1200" dirty="0"/>
        </a:p>
      </dsp:txBody>
      <dsp:txXfrm>
        <a:off x="1727310" y="3166862"/>
        <a:ext cx="1229428" cy="1063599"/>
      </dsp:txXfrm>
    </dsp:sp>
    <dsp:sp modelId="{A19CE0A4-0DF8-4058-A85B-2091D461A7E5}">
      <dsp:nvSpPr>
        <dsp:cNvPr id="0" name=""/>
        <dsp:cNvSpPr/>
      </dsp:nvSpPr>
      <dsp:spPr>
        <a:xfrm>
          <a:off x="1422561" y="976313"/>
          <a:ext cx="1838926" cy="1590887"/>
        </a:xfrm>
        <a:prstGeom prst="hexagon">
          <a:avLst>
            <a:gd name="adj" fmla="val 28570"/>
            <a:gd name="vf" fmla="val 115470"/>
          </a:avLst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Kulttuuri-palvelut</a:t>
          </a:r>
          <a:endParaRPr lang="fi-FI" sz="2100" kern="1200" dirty="0"/>
        </a:p>
      </dsp:txBody>
      <dsp:txXfrm>
        <a:off x="1727310" y="1239957"/>
        <a:ext cx="1229428" cy="1063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Säteittäinen kuusikulmio"/>
  <dgm:desc val="Käytä tätä, kun haluat esittää peräkkäisprosessin, joka liittyy keskellä olevaan ajatukseen tai teemaan. Tämä on rajoitettu kuuteen Tason 2 muotoon. Tämä soveltuu parhaiten pienille tekstimäärille. Käyttämätön teksti ei näy, mutta se säilyy käytettävissä, jos vaihdat asettelua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C0135D93-740E-48B1-88A2-1CCB5F2C8CE3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FB9708C8-7713-473D-9E28-0E466A4624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8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/>
          <a:lstStyle>
            <a:lvl1pPr algn="r">
              <a:defRPr sz="1200"/>
            </a:lvl1pPr>
          </a:lstStyle>
          <a:p>
            <a:fld id="{E6BA4FB0-DD44-4B85-9F33-58BB427AAB89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0434" tIns="45217" rIns="90434" bIns="4521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0434" tIns="45217" rIns="90434" bIns="45217" rtlCol="0" anchor="b"/>
          <a:lstStyle>
            <a:lvl1pPr algn="r">
              <a:defRPr sz="1200"/>
            </a:lvl1pPr>
          </a:lstStyle>
          <a:p>
            <a:fld id="{6D625FA0-1ECE-49DE-AE83-67D13A89191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043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5FA0-1ECE-49DE-AE83-67D13A891914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0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25FA0-1ECE-49DE-AE83-67D13A89191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199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TPO: 13 % VARHAISIKÄISISTÄ lapsista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3DB59-30CD-40B2-9A6F-CF3D114BDF80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68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42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2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7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09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33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39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07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0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66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37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4E24-A2F4-40BE-A395-8298F688D4A5}" type="datetimeFigureOut">
              <a:rPr lang="fi-FI" smtClean="0"/>
              <a:t>23.11.2016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0FC0C-5553-48DE-9226-1FE73051D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5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5746" y="-159399"/>
            <a:ext cx="13345483" cy="10009112"/>
          </a:xfrm>
        </p:spPr>
      </p:pic>
      <p:sp>
        <p:nvSpPr>
          <p:cNvPr id="5" name="Tekstiruutu 4"/>
          <p:cNvSpPr txBox="1"/>
          <p:nvPr/>
        </p:nvSpPr>
        <p:spPr>
          <a:xfrm>
            <a:off x="395536" y="0"/>
            <a:ext cx="91450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FFFF00"/>
                </a:solidFill>
              </a:rPr>
              <a:t>Valtakunnallinen </a:t>
            </a:r>
            <a:r>
              <a:rPr lang="fi-FI" sz="3200" dirty="0" smtClean="0">
                <a:solidFill>
                  <a:srgbClr val="FFFF00"/>
                </a:solidFill>
              </a:rPr>
              <a:t>lastenkulttuurifoorumi  </a:t>
            </a:r>
            <a:r>
              <a:rPr lang="fi-FI" sz="3200" dirty="0">
                <a:solidFill>
                  <a:srgbClr val="FFFF00"/>
                </a:solidFill>
              </a:rPr>
              <a:t>”Laadukas lastenkulttuuri osana yhteiskunnan </a:t>
            </a:r>
            <a:r>
              <a:rPr lang="fi-FI" sz="3200" dirty="0" smtClean="0">
                <a:solidFill>
                  <a:srgbClr val="FFFF00"/>
                </a:solidFill>
              </a:rPr>
              <a:t>rakenteita</a:t>
            </a:r>
            <a:r>
              <a:rPr lang="fi-FI" sz="3200" dirty="0">
                <a:solidFill>
                  <a:srgbClr val="FFFF00"/>
                </a:solidFill>
              </a:rPr>
              <a:t>”</a:t>
            </a:r>
          </a:p>
          <a:p>
            <a:r>
              <a:rPr lang="fi-FI" sz="4000" dirty="0" smtClean="0">
                <a:solidFill>
                  <a:srgbClr val="FFC000"/>
                </a:solidFill>
              </a:rPr>
              <a:t>Taidepedagogit </a:t>
            </a:r>
            <a:r>
              <a:rPr lang="fi-FI" sz="4000" dirty="0">
                <a:solidFill>
                  <a:srgbClr val="FFC000"/>
                </a:solidFill>
              </a:rPr>
              <a:t>varhaiskasvatuksessa – </a:t>
            </a:r>
            <a:br>
              <a:rPr lang="fi-FI" sz="4000" dirty="0">
                <a:solidFill>
                  <a:srgbClr val="FFC000"/>
                </a:solidFill>
              </a:rPr>
            </a:br>
            <a:r>
              <a:rPr lang="fi-FI" sz="4000" dirty="0">
                <a:solidFill>
                  <a:srgbClr val="FFC000"/>
                </a:solidFill>
              </a:rPr>
              <a:t>TAIKAVA-hanke</a:t>
            </a:r>
            <a:br>
              <a:rPr lang="fi-FI" sz="4000" dirty="0">
                <a:solidFill>
                  <a:srgbClr val="FFC000"/>
                </a:solidFill>
              </a:rPr>
            </a:br>
            <a:r>
              <a:rPr lang="fi-FI" sz="4000" dirty="0" smtClean="0">
                <a:solidFill>
                  <a:srgbClr val="FFC000"/>
                </a:solidFill>
              </a:rPr>
              <a:t>				</a:t>
            </a:r>
            <a:r>
              <a:rPr lang="fi-FI" sz="3200" dirty="0" smtClean="0">
                <a:solidFill>
                  <a:srgbClr val="FFFF00"/>
                </a:solidFill>
              </a:rPr>
              <a:t>sinikka.rusanen@helsinki.fi</a:t>
            </a:r>
            <a:r>
              <a:rPr lang="fi-FI" sz="4000" dirty="0" smtClean="0">
                <a:solidFill>
                  <a:srgbClr val="FFFF00"/>
                </a:solidFill>
              </a:rPr>
              <a:t> </a:t>
            </a:r>
            <a:endParaRPr lang="fi-FI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fi-FI" sz="3600" dirty="0" smtClean="0"/>
              <a:t>Lasten palaute, </a:t>
            </a:r>
            <a:r>
              <a:rPr lang="fi-FI" sz="3600" dirty="0" err="1" smtClean="0"/>
              <a:t>pk</a:t>
            </a:r>
            <a:r>
              <a:rPr lang="fi-FI" sz="3600" dirty="0" smtClean="0"/>
              <a:t> 5B</a:t>
            </a:r>
            <a:r>
              <a:rPr lang="fi-FI" sz="3600" dirty="0" smtClean="0"/>
              <a:t>: kuvien pohjalta </a:t>
            </a:r>
            <a:r>
              <a:rPr lang="fi-FI" sz="3600" dirty="0" smtClean="0"/>
              <a:t>keskustelut </a:t>
            </a:r>
            <a:r>
              <a:rPr lang="fi-FI" sz="3600" dirty="0" smtClean="0"/>
              <a:t>päiväpiirillä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5112568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/>
              <a:t>Mistä </a:t>
            </a:r>
            <a:r>
              <a:rPr lang="fi-FI" b="1" dirty="0"/>
              <a:t>olet taidetoiminnasta tykännyt</a:t>
            </a:r>
            <a:r>
              <a:rPr lang="fi-FI" b="1" dirty="0" smtClean="0"/>
              <a:t>?</a:t>
            </a:r>
          </a:p>
          <a:p>
            <a:r>
              <a:rPr lang="fi-FI" b="1" dirty="0"/>
              <a:t>Lapsi 5</a:t>
            </a:r>
            <a:r>
              <a:rPr lang="fi-FI" dirty="0"/>
              <a:t>: </a:t>
            </a:r>
            <a:r>
              <a:rPr lang="fi-FI" i="1" dirty="0"/>
              <a:t>”Mustikkataide. Otettiin kaksi paperia ja mustikka.” </a:t>
            </a:r>
            <a:r>
              <a:rPr lang="fi-FI" dirty="0" smtClean="0"/>
              <a:t>Mustikkataiteessa </a:t>
            </a:r>
            <a:r>
              <a:rPr lang="fi-FI" dirty="0"/>
              <a:t>kahden paperin väliin laitettiin mustikoita ja ne </a:t>
            </a:r>
            <a:r>
              <a:rPr lang="fi-FI" dirty="0" err="1"/>
              <a:t>liiskattiin</a:t>
            </a:r>
            <a:r>
              <a:rPr lang="fi-FI" dirty="0"/>
              <a:t>. Lapset keksivät, mitä jäljet esittävät</a:t>
            </a:r>
            <a:r>
              <a:rPr lang="fi-FI" dirty="0" smtClean="0"/>
              <a:t>.</a:t>
            </a:r>
          </a:p>
          <a:p>
            <a:r>
              <a:rPr lang="fi-FI" b="1" dirty="0" smtClean="0"/>
              <a:t>Lapsi </a:t>
            </a:r>
            <a:r>
              <a:rPr lang="fi-FI" b="1" dirty="0"/>
              <a:t>1</a:t>
            </a:r>
            <a:r>
              <a:rPr lang="fi-FI" dirty="0"/>
              <a:t>. </a:t>
            </a:r>
            <a:r>
              <a:rPr lang="fi-FI" i="1" dirty="0"/>
              <a:t>”</a:t>
            </a:r>
            <a:r>
              <a:rPr lang="fi-FI" i="1" dirty="0" err="1"/>
              <a:t>Mulle</a:t>
            </a:r>
            <a:r>
              <a:rPr lang="fi-FI" i="1" dirty="0"/>
              <a:t> jäi se mieleen </a:t>
            </a:r>
            <a:r>
              <a:rPr lang="fi-FI" i="1" dirty="0" err="1"/>
              <a:t>ku</a:t>
            </a:r>
            <a:r>
              <a:rPr lang="fi-FI" i="1" dirty="0"/>
              <a:t> </a:t>
            </a:r>
            <a:r>
              <a:rPr lang="fi-FI" i="1" dirty="0" err="1"/>
              <a:t>mä</a:t>
            </a:r>
            <a:r>
              <a:rPr lang="fi-FI" i="1" dirty="0"/>
              <a:t> pääsin A:n kanssa </a:t>
            </a:r>
            <a:r>
              <a:rPr lang="fi-FI" i="1" dirty="0" err="1"/>
              <a:t>tonne</a:t>
            </a:r>
            <a:r>
              <a:rPr lang="fi-FI" i="1" dirty="0"/>
              <a:t> yläkertaan tekee niitä taiteita, niin kun </a:t>
            </a:r>
            <a:r>
              <a:rPr lang="fi-FI" i="1" dirty="0" err="1"/>
              <a:t>mä</a:t>
            </a:r>
            <a:r>
              <a:rPr lang="fi-FI" i="1" dirty="0"/>
              <a:t> tein sen mekkotaiteen ja A teki sen vesitaiteen” </a:t>
            </a:r>
            <a:r>
              <a:rPr lang="fi-FI" i="1" dirty="0" smtClean="0"/>
              <a:t> </a:t>
            </a:r>
            <a:r>
              <a:rPr lang="fi-FI" dirty="0" smtClean="0"/>
              <a:t>Lempikuva-projektissa taidepedagogi </a:t>
            </a:r>
            <a:r>
              <a:rPr lang="fi-FI" dirty="0"/>
              <a:t>työskenteli kahden lapsen kanssa, joiden välille haluttiin luoda positiivista vuorovaikutusta ja tarjota heille ilonaiheita. He valitsivat taidekuvista heitä ilahduttavan teoksen, josta valmistivat oman tulkinnan taideteoksen muotoon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b="1" dirty="0"/>
              <a:t>Lapsi 7. </a:t>
            </a:r>
            <a:r>
              <a:rPr lang="fi-FI" i="1" dirty="0"/>
              <a:t>”Ruohotaide” </a:t>
            </a:r>
            <a:r>
              <a:rPr lang="fi-FI" dirty="0" smtClean="0"/>
              <a:t>Lapsi </a:t>
            </a:r>
            <a:r>
              <a:rPr lang="fi-FI" dirty="0"/>
              <a:t>viittaa rairuohopurkin koristelemiseen ja ruohon </a:t>
            </a:r>
            <a:r>
              <a:rPr lang="fi-FI" dirty="0" smtClean="0"/>
              <a:t>istuttamiseen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458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63408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Lasten palaute: haastattelut 2016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 smtClean="0"/>
              <a:t>Päiväkoti 8</a:t>
            </a:r>
          </a:p>
          <a:p>
            <a:r>
              <a:rPr lang="fi-FI" dirty="0" smtClean="0"/>
              <a:t> Lapset yhdistivät taidepedagogin vahvasti </a:t>
            </a:r>
            <a:r>
              <a:rPr lang="fi-FI" dirty="0"/>
              <a:t>musiikkiin. </a:t>
            </a:r>
            <a:endParaRPr lang="fi-FI" dirty="0" smtClean="0"/>
          </a:p>
          <a:p>
            <a:pPr lvl="1"/>
            <a:r>
              <a:rPr lang="fi-FI" dirty="0" smtClean="0"/>
              <a:t>Soittimet vapaasti lasten käytössä, yhtenä leikkivaihtoehtona </a:t>
            </a:r>
          </a:p>
          <a:p>
            <a:pPr lvl="1"/>
            <a:r>
              <a:rPr lang="fi-FI" dirty="0" smtClean="0"/>
              <a:t>Lapset innokkaita </a:t>
            </a:r>
            <a:r>
              <a:rPr lang="fi-FI" dirty="0"/>
              <a:t>soittajia ja </a:t>
            </a:r>
            <a:r>
              <a:rPr lang="fi-FI" dirty="0" smtClean="0"/>
              <a:t>uusien </a:t>
            </a:r>
            <a:r>
              <a:rPr lang="fi-FI" dirty="0"/>
              <a:t>soitinten opettelu ja ylipäänsä lisääntynyt soitinten käyttö </a:t>
            </a:r>
            <a:r>
              <a:rPr lang="fi-FI" dirty="0" smtClean="0"/>
              <a:t>”</a:t>
            </a:r>
            <a:r>
              <a:rPr lang="fi-FI" i="1" dirty="0" smtClean="0"/>
              <a:t>on </a:t>
            </a:r>
            <a:r>
              <a:rPr lang="fi-FI" i="1" dirty="0"/>
              <a:t>ollut </a:t>
            </a:r>
            <a:r>
              <a:rPr lang="fi-FI" i="1" dirty="0" smtClean="0"/>
              <a:t>kivaa</a:t>
            </a:r>
            <a:r>
              <a:rPr lang="fi-FI" dirty="0" smtClean="0"/>
              <a:t>” </a:t>
            </a:r>
          </a:p>
          <a:p>
            <a:r>
              <a:rPr lang="fi-FI" dirty="0" smtClean="0"/>
              <a:t>Ilmaisu, oppiminen tilanteissa</a:t>
            </a:r>
          </a:p>
          <a:p>
            <a:pPr lvl="1"/>
            <a:r>
              <a:rPr lang="fi-FI" i="1" dirty="0" smtClean="0"/>
              <a:t>On </a:t>
            </a:r>
            <a:r>
              <a:rPr lang="fi-FI" i="1" dirty="0"/>
              <a:t>kivaa kuunnella muiden esityksiä, ja kiva kun muut kuuntelee </a:t>
            </a:r>
            <a:r>
              <a:rPr lang="fi-FI" i="1" dirty="0" err="1"/>
              <a:t>mua</a:t>
            </a:r>
            <a:r>
              <a:rPr lang="fi-FI" i="1" dirty="0"/>
              <a:t>” </a:t>
            </a:r>
          </a:p>
          <a:p>
            <a:pPr lvl="1"/>
            <a:r>
              <a:rPr lang="fi-FI" i="1" dirty="0"/>
              <a:t>”Kivaa, kun muut kannustaa</a:t>
            </a:r>
            <a:r>
              <a:rPr lang="fi-FI" i="1" dirty="0" smtClean="0"/>
              <a:t>!” </a:t>
            </a:r>
            <a:endParaRPr lang="fi-FI" i="1" dirty="0"/>
          </a:p>
          <a:p>
            <a:pPr lvl="1"/>
            <a:r>
              <a:rPr lang="fi-FI" i="1" dirty="0"/>
              <a:t>”Olen oppinut rohkeaksi”</a:t>
            </a:r>
          </a:p>
          <a:p>
            <a:r>
              <a:rPr lang="fi-FI" dirty="0" smtClean="0"/>
              <a:t>Lasten hyvinvointi </a:t>
            </a:r>
          </a:p>
          <a:p>
            <a:pPr lvl="1"/>
            <a:r>
              <a:rPr lang="fi-FI" dirty="0" smtClean="0"/>
              <a:t>Taidepedagogi ottaa </a:t>
            </a:r>
            <a:r>
              <a:rPr lang="fi-FI" dirty="0"/>
              <a:t>usein syliin ja </a:t>
            </a:r>
            <a:r>
              <a:rPr lang="fi-FI" dirty="0" smtClean="0"/>
              <a:t>”</a:t>
            </a:r>
            <a:r>
              <a:rPr lang="fi-FI" i="1" dirty="0" smtClean="0"/>
              <a:t>hipsuttaa selkää”.</a:t>
            </a:r>
          </a:p>
          <a:p>
            <a:pPr lvl="1"/>
            <a:r>
              <a:rPr lang="fi-FI" dirty="0" smtClean="0"/>
              <a:t> ”</a:t>
            </a:r>
            <a:r>
              <a:rPr lang="fi-FI" i="1" dirty="0" smtClean="0"/>
              <a:t>Tuntuu </a:t>
            </a:r>
            <a:r>
              <a:rPr lang="fi-FI" i="1" dirty="0"/>
              <a:t>kivalta kun silitellään.” </a:t>
            </a:r>
            <a:endParaRPr lang="fi-FI" i="1" dirty="0" smtClean="0"/>
          </a:p>
          <a:p>
            <a:pPr lvl="1"/>
            <a:r>
              <a:rPr lang="fi-FI" i="1" dirty="0" smtClean="0"/>
              <a:t>”</a:t>
            </a:r>
            <a:r>
              <a:rPr lang="fi-FI" i="1" dirty="0" err="1" smtClean="0"/>
              <a:t>Muskarin</a:t>
            </a:r>
            <a:r>
              <a:rPr lang="fi-FI" i="1" dirty="0" smtClean="0"/>
              <a:t> </a:t>
            </a:r>
            <a:r>
              <a:rPr lang="fi-FI" i="1" dirty="0"/>
              <a:t>jälkeen tuntuu kivalta” </a:t>
            </a:r>
          </a:p>
        </p:txBody>
      </p:sp>
    </p:spTree>
    <p:extLst>
      <p:ext uri="{BB962C8B-B14F-4D97-AF65-F5344CB8AC3E}">
        <p14:creationId xmlns:p14="http://schemas.microsoft.com/office/powerpoint/2010/main" val="20490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507288" cy="85496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Lasten </a:t>
            </a:r>
            <a:r>
              <a:rPr lang="fi-FI" sz="3200" dirty="0"/>
              <a:t>kulttuurikompetenssi </a:t>
            </a:r>
            <a:r>
              <a:rPr lang="fi-FI" sz="3200" dirty="0" err="1" smtClean="0"/>
              <a:t>TAIKAVA-hankkeessa</a:t>
            </a:r>
            <a:endParaRPr lang="fi-FI" sz="3200" dirty="0"/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Kulttuuristen </a:t>
            </a:r>
            <a:r>
              <a:rPr lang="fi-FI" b="1" smtClean="0"/>
              <a:t>valmiuksien tarkastelu </a:t>
            </a:r>
            <a:r>
              <a:rPr lang="fi-FI" b="1" dirty="0" smtClean="0"/>
              <a:t>suhteessa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300" dirty="0" smtClean="0"/>
              <a:t>hankkeen muodostamaan kehykseen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300" dirty="0" smtClean="0"/>
              <a:t>lasten </a:t>
            </a:r>
            <a:r>
              <a:rPr lang="fi-FI" sz="3300" dirty="0"/>
              <a:t>kulttuuristen ja sivistyksellisten oikeuksien </a:t>
            </a:r>
            <a:r>
              <a:rPr lang="fi-FI" sz="3300" dirty="0" smtClean="0"/>
              <a:t>toteutumiseen</a:t>
            </a:r>
            <a:endParaRPr lang="fi-FI" sz="3300" dirty="0"/>
          </a:p>
          <a:p>
            <a:pPr marL="514350" indent="-514350">
              <a:buFont typeface="+mj-lt"/>
              <a:buAutoNum type="arabicPeriod"/>
            </a:pPr>
            <a:r>
              <a:rPr lang="fi-FI" sz="3300" dirty="0" smtClean="0"/>
              <a:t>taiteen </a:t>
            </a:r>
            <a:r>
              <a:rPr lang="fi-FI" sz="3300" dirty="0"/>
              <a:t>ja kulttuurin itseisarvoiseen </a:t>
            </a:r>
            <a:r>
              <a:rPr lang="fi-FI" sz="3300" dirty="0" smtClean="0"/>
              <a:t>merkitykseen</a:t>
            </a:r>
            <a:endParaRPr lang="fi-FI" sz="3300" dirty="0"/>
          </a:p>
          <a:p>
            <a:pPr marL="514350" indent="-514350">
              <a:buFont typeface="+mj-lt"/>
              <a:buAutoNum type="arabicPeriod"/>
            </a:pPr>
            <a:r>
              <a:rPr lang="fi-FI" sz="3300" dirty="0" smtClean="0"/>
              <a:t>taiteen </a:t>
            </a:r>
            <a:r>
              <a:rPr lang="fi-FI" sz="3300" dirty="0"/>
              <a:t>ja kulttuurin välineellisiin </a:t>
            </a:r>
            <a:r>
              <a:rPr lang="fi-FI" sz="3300" dirty="0" smtClean="0"/>
              <a:t>merkityksiin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sz="2800" b="1" dirty="0" smtClean="0"/>
              <a:t>Ehdotus </a:t>
            </a:r>
            <a:r>
              <a:rPr lang="fi-FI" sz="2800" b="1" dirty="0"/>
              <a:t>lasten kulttuuripoliittiseksi ohjelmaksi </a:t>
            </a:r>
            <a:r>
              <a:rPr lang="fi-FI" sz="2800" b="1" dirty="0" smtClean="0"/>
              <a:t>2014</a:t>
            </a:r>
          </a:p>
          <a:p>
            <a:pPr marL="0" indent="0">
              <a:buNone/>
            </a:pPr>
            <a:r>
              <a:rPr lang="fi-FI" sz="2800" b="1" dirty="0"/>
              <a:t>Kulttuurikompetenssi:</a:t>
            </a:r>
          </a:p>
          <a:p>
            <a:r>
              <a:rPr lang="fi-FI" sz="2800" dirty="0"/>
              <a:t>l</a:t>
            </a:r>
            <a:r>
              <a:rPr lang="fi-FI" sz="2800" dirty="0" smtClean="0"/>
              <a:t>asten </a:t>
            </a:r>
            <a:r>
              <a:rPr lang="fi-FI" sz="2800" dirty="0"/>
              <a:t>kyky omaksua, käyttää ja muuttaa kulttuuria</a:t>
            </a:r>
          </a:p>
          <a:p>
            <a:r>
              <a:rPr lang="fi-FI" sz="2800" dirty="0"/>
              <a:t>s</a:t>
            </a:r>
            <a:r>
              <a:rPr lang="fi-FI" sz="2800" dirty="0" smtClean="0"/>
              <a:t>isältyy </a:t>
            </a:r>
            <a:r>
              <a:rPr lang="fi-FI" sz="2800" dirty="0"/>
              <a:t>tiedot, taidot, asenteet ja tietoisuus</a:t>
            </a:r>
          </a:p>
          <a:p>
            <a:r>
              <a:rPr lang="fi-FI" sz="2800" dirty="0"/>
              <a:t>v</a:t>
            </a:r>
            <a:r>
              <a:rPr lang="fi-FI" sz="2800" dirty="0" smtClean="0"/>
              <a:t>ahvistuu, </a:t>
            </a:r>
            <a:r>
              <a:rPr lang="fi-FI" sz="2800" dirty="0"/>
              <a:t>kun lapsi oppii uutta, saa kokemuksia taiteista  ja kulttuuriperinnöstä</a:t>
            </a:r>
          </a:p>
          <a:p>
            <a:pPr marL="400050" lvl="1" indent="0">
              <a:buNone/>
            </a:pPr>
            <a:endParaRPr lang="fi-FI" sz="3300" dirty="0"/>
          </a:p>
          <a:p>
            <a:endParaRPr lang="fi-FI" b="1" dirty="0" smtClean="0"/>
          </a:p>
        </p:txBody>
      </p:sp>
    </p:spTree>
    <p:extLst>
      <p:ext uri="{BB962C8B-B14F-4D97-AF65-F5344CB8AC3E}">
        <p14:creationId xmlns:p14="http://schemas.microsoft.com/office/powerpoint/2010/main" val="252419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dirty="0"/>
              <a:t>TAIKAVA-KEHYS : </a:t>
            </a:r>
            <a:r>
              <a:rPr lang="fi-FI" sz="3200" dirty="0" smtClean="0"/>
              <a:t>kasvattajien lapsikäsitykset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Taidepedagogit </a:t>
            </a:r>
            <a:r>
              <a:rPr lang="fi-FI" b="1" dirty="0"/>
              <a:t>: uusi lapsikäsitys</a:t>
            </a:r>
          </a:p>
          <a:p>
            <a:r>
              <a:rPr lang="fi-FI" dirty="0"/>
              <a:t>lasten </a:t>
            </a:r>
            <a:r>
              <a:rPr lang="fi-FI" dirty="0" smtClean="0"/>
              <a:t>kokemukset, omaehtoinen aktiivisuus ja </a:t>
            </a:r>
            <a:r>
              <a:rPr lang="fi-FI" dirty="0"/>
              <a:t>vaikutusmahdollisuudet toimijoina</a:t>
            </a:r>
          </a:p>
          <a:p>
            <a:r>
              <a:rPr lang="fi-FI" dirty="0"/>
              <a:t>oppiminen kaksisuuntaista vuorovaikutusta: </a:t>
            </a:r>
            <a:r>
              <a:rPr lang="fi-FI" dirty="0" smtClean="0"/>
              <a:t>kasvattaja </a:t>
            </a:r>
            <a:r>
              <a:rPr lang="fi-FI" dirty="0"/>
              <a:t>oppii </a:t>
            </a:r>
            <a:r>
              <a:rPr lang="fi-FI" dirty="0" smtClean="0"/>
              <a:t>lapsilta</a:t>
            </a: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 smtClean="0"/>
              <a:t>Lastentarhanopettajat ja taidepedagogit</a:t>
            </a:r>
            <a:endParaRPr lang="fi-FI" b="1" dirty="0"/>
          </a:p>
          <a:p>
            <a:r>
              <a:rPr lang="fi-FI" dirty="0" smtClean="0"/>
              <a:t>Lapsilähtöisyys, aktiivisuus, </a:t>
            </a:r>
            <a:r>
              <a:rPr lang="fi-FI" dirty="0" err="1" smtClean="0"/>
              <a:t>osallistaminen</a:t>
            </a:r>
            <a:r>
              <a:rPr lang="fi-FI" dirty="0" smtClean="0"/>
              <a:t>: </a:t>
            </a:r>
            <a:r>
              <a:rPr lang="fi-FI" dirty="0"/>
              <a:t>lisää tasa-arvoa </a:t>
            </a:r>
          </a:p>
          <a:p>
            <a:r>
              <a:rPr lang="fi-FI" dirty="0" smtClean="0"/>
              <a:t>Lapsen </a:t>
            </a:r>
            <a:r>
              <a:rPr lang="fi-FI" dirty="0"/>
              <a:t>välittävä </a:t>
            </a:r>
            <a:r>
              <a:rPr lang="fi-FI" dirty="0" smtClean="0"/>
              <a:t>kohtaaminen ennaltaehkäisevänä tukena: lisää hyvinvointia</a:t>
            </a:r>
            <a:endParaRPr lang="fi-FI" dirty="0"/>
          </a:p>
          <a:p>
            <a:r>
              <a:rPr lang="fi-FI" dirty="0" smtClean="0"/>
              <a:t>Työyhteisössä  yhteinen näkemys, mihin </a:t>
            </a:r>
            <a:r>
              <a:rPr lang="fi-FI" dirty="0"/>
              <a:t>kasvatusta suunnataan ja minkälaisin </a:t>
            </a:r>
            <a:r>
              <a:rPr lang="fi-FI" dirty="0" smtClean="0"/>
              <a:t>keinoin </a:t>
            </a:r>
          </a:p>
          <a:p>
            <a:r>
              <a:rPr lang="fi-FI" dirty="0" smtClean="0"/>
              <a:t>Vastuu </a:t>
            </a:r>
            <a:r>
              <a:rPr lang="fi-FI" dirty="0"/>
              <a:t>vuorovaikutuksesta eri tasoilla: lapsi – vertaisryhmä - kulttuurinen toiminta - kasvattaja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09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fi-FI" sz="3200" dirty="0" smtClean="0"/>
              <a:t>TAIKAVA-KEHYS: Kasvattajien taidekäsitykset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/>
              <a:t> </a:t>
            </a:r>
            <a:r>
              <a:rPr lang="fi-FI" sz="3400" b="1" dirty="0" smtClean="0"/>
              <a:t>LASTENTARHANOPETTAJAT: </a:t>
            </a:r>
            <a:r>
              <a:rPr lang="fi-FI" sz="3400" b="1" dirty="0"/>
              <a:t>ILMAISU </a:t>
            </a:r>
            <a:r>
              <a:rPr lang="fi-FI" sz="3400" dirty="0" smtClean="0"/>
              <a:t>(vrt</a:t>
            </a:r>
            <a:r>
              <a:rPr lang="fi-FI" sz="3400" dirty="0"/>
              <a:t>. Vantaan VASU </a:t>
            </a:r>
            <a:r>
              <a:rPr lang="fi-FI" sz="3400" dirty="0" smtClean="0"/>
              <a:t>2012)</a:t>
            </a:r>
            <a:endParaRPr lang="fi-FI" sz="3400" dirty="0"/>
          </a:p>
          <a:p>
            <a:r>
              <a:rPr lang="fi-FI" sz="3400" dirty="0"/>
              <a:t>Ekspressiiviset näkökulmat </a:t>
            </a:r>
            <a:r>
              <a:rPr lang="fi-FI" sz="3400" dirty="0" smtClean="0"/>
              <a:t>: itseilmaisu ja luovuus</a:t>
            </a:r>
            <a:endParaRPr lang="fi-FI" sz="3400" dirty="0"/>
          </a:p>
          <a:p>
            <a:r>
              <a:rPr lang="fi-FI" sz="3400" dirty="0"/>
              <a:t>Pragmatistiset </a:t>
            </a:r>
            <a:r>
              <a:rPr lang="fi-FI" sz="3400" dirty="0" smtClean="0"/>
              <a:t>näkökulmat: taiteen välineelliset merkitykset, minuus, osallisuus, yhteisöllisyys, sosiaalinen </a:t>
            </a:r>
            <a:r>
              <a:rPr lang="fi-FI" sz="3400" dirty="0"/>
              <a:t>kehitys</a:t>
            </a:r>
          </a:p>
          <a:p>
            <a:pPr marL="0" indent="0">
              <a:buNone/>
            </a:pPr>
            <a:r>
              <a:rPr lang="fi-FI" sz="3400" dirty="0"/>
              <a:t> </a:t>
            </a:r>
          </a:p>
          <a:p>
            <a:pPr marL="0" indent="0">
              <a:buNone/>
            </a:pPr>
            <a:r>
              <a:rPr lang="fi-FI" sz="3400" b="1" dirty="0" smtClean="0"/>
              <a:t>TAIDEPEDAGOGIT: SYVENTYMINEN</a:t>
            </a:r>
            <a:r>
              <a:rPr lang="fi-FI" sz="3400" b="1" dirty="0"/>
              <a:t>, LAAJENTUMINEN</a:t>
            </a:r>
          </a:p>
          <a:p>
            <a:r>
              <a:rPr lang="fi-FI" sz="3400" dirty="0" smtClean="0"/>
              <a:t>Taiteen </a:t>
            </a:r>
            <a:r>
              <a:rPr lang="fi-FI" sz="3400" dirty="0"/>
              <a:t>itseisarvo ja avoin suhde </a:t>
            </a:r>
            <a:r>
              <a:rPr lang="fi-FI" sz="3400" dirty="0" smtClean="0"/>
              <a:t>taiteeseen (Taiteen perusopetus; Lastenkulttuuritoiminta) </a:t>
            </a:r>
            <a:endParaRPr lang="fi-FI" sz="3400" dirty="0"/>
          </a:p>
          <a:p>
            <a:r>
              <a:rPr lang="fi-FI" sz="3400" dirty="0"/>
              <a:t>Ekspressiiviset </a:t>
            </a:r>
            <a:r>
              <a:rPr lang="fi-FI" sz="3400" dirty="0" smtClean="0"/>
              <a:t>näkökulmat: sisäisen </a:t>
            </a:r>
            <a:r>
              <a:rPr lang="fi-FI" sz="3400" dirty="0"/>
              <a:t>maailman näkyväksi </a:t>
            </a:r>
            <a:r>
              <a:rPr lang="fi-FI" sz="3400" dirty="0" err="1" smtClean="0"/>
              <a:t>tekemi-nen</a:t>
            </a:r>
            <a:r>
              <a:rPr lang="fi-FI" sz="3400" dirty="0" smtClean="0"/>
              <a:t>; ilmaisu</a:t>
            </a:r>
            <a:r>
              <a:rPr lang="fi-FI" sz="3400" dirty="0"/>
              <a:t>, </a:t>
            </a:r>
            <a:r>
              <a:rPr lang="fi-FI" sz="3400" dirty="0" smtClean="0"/>
              <a:t>elämykset, </a:t>
            </a:r>
            <a:r>
              <a:rPr lang="fi-FI" sz="3400" dirty="0"/>
              <a:t>luovuus, mielikuvitus, tunteet, </a:t>
            </a:r>
            <a:r>
              <a:rPr lang="fi-FI" sz="3400" dirty="0" smtClean="0"/>
              <a:t>ajatukset </a:t>
            </a:r>
            <a:endParaRPr lang="fi-FI" sz="3400" dirty="0"/>
          </a:p>
          <a:p>
            <a:r>
              <a:rPr lang="fi-FI" sz="3400" dirty="0"/>
              <a:t>Pragmatistiset </a:t>
            </a:r>
            <a:r>
              <a:rPr lang="fi-FI" sz="3400" dirty="0" smtClean="0"/>
              <a:t>näkökulmat: Kokemus</a:t>
            </a:r>
            <a:r>
              <a:rPr lang="fi-FI" sz="3400" dirty="0"/>
              <a:t>, kommunikaatio, </a:t>
            </a:r>
            <a:r>
              <a:rPr lang="fi-FI" sz="3400" dirty="0" smtClean="0"/>
              <a:t>vuorovaikutus, aktiivinen </a:t>
            </a:r>
            <a:r>
              <a:rPr lang="fi-FI" sz="3400" dirty="0" err="1" smtClean="0"/>
              <a:t>toiminnallisuus</a:t>
            </a:r>
            <a:endParaRPr lang="fi-FI" sz="3400" dirty="0"/>
          </a:p>
        </p:txBody>
      </p:sp>
    </p:spTree>
    <p:extLst>
      <p:ext uri="{BB962C8B-B14F-4D97-AF65-F5344CB8AC3E}">
        <p14:creationId xmlns:p14="http://schemas.microsoft.com/office/powerpoint/2010/main" val="13322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/>
          </a:bodyPr>
          <a:lstStyle/>
          <a:p>
            <a:r>
              <a:rPr lang="fi-FI" sz="3200" dirty="0" smtClean="0"/>
              <a:t>TAIKAVA-KEHYS: </a:t>
            </a:r>
            <a:r>
              <a:rPr lang="fi-FI" sz="3200" dirty="0" err="1" smtClean="0"/>
              <a:t>oppimis</a:t>
            </a:r>
            <a:r>
              <a:rPr lang="fi-FI" sz="3200" dirty="0" smtClean="0"/>
              <a:t>- </a:t>
            </a:r>
            <a:r>
              <a:rPr lang="fi-FI" sz="3200" dirty="0"/>
              <a:t>ja </a:t>
            </a:r>
            <a:r>
              <a:rPr lang="fi-FI" sz="3200" dirty="0" smtClean="0"/>
              <a:t>taidekasvatuskäsitykset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b="1" dirty="0" smtClean="0"/>
              <a:t>LTO</a:t>
            </a:r>
            <a:r>
              <a:rPr lang="fi-FI" sz="2600" dirty="0" smtClean="0"/>
              <a:t>: avoimet lähtökohdat, kasvatukselliset tavoitteet, taiteen </a:t>
            </a:r>
            <a:r>
              <a:rPr lang="fi-FI" sz="2600" dirty="0"/>
              <a:t>hyvinvointia tuottavat merkitykset</a:t>
            </a:r>
          </a:p>
          <a:p>
            <a:pPr marL="0" indent="0">
              <a:buNone/>
            </a:pPr>
            <a:r>
              <a:rPr lang="fi-FI" sz="2600" b="1" dirty="0" smtClean="0"/>
              <a:t>TAIDEPEDAGOGIT:</a:t>
            </a:r>
            <a:r>
              <a:rPr lang="fi-FI" sz="2600" dirty="0" smtClean="0"/>
              <a:t> laajemmat perustelut: toiminta prosessimaista taiteen, leikin ja oppimisen jatkumona</a:t>
            </a:r>
            <a:endParaRPr lang="fi-FI" sz="2600" dirty="0"/>
          </a:p>
          <a:p>
            <a:pPr marL="0" indent="0">
              <a:buNone/>
            </a:pPr>
            <a:endParaRPr lang="fi-FI" sz="2600" b="1" dirty="0" smtClean="0"/>
          </a:p>
          <a:p>
            <a:pPr marL="0" indent="0">
              <a:buNone/>
            </a:pPr>
            <a:r>
              <a:rPr lang="fi-FI" sz="2600" b="1" dirty="0" smtClean="0"/>
              <a:t>KOLME YHTEISTÄ PERIAATETTA</a:t>
            </a:r>
            <a:endParaRPr lang="fi-FI" sz="2600" b="1" dirty="0"/>
          </a:p>
          <a:p>
            <a:pPr marL="0" indent="0">
              <a:buNone/>
            </a:pPr>
            <a:r>
              <a:rPr lang="fi-FI" sz="2600" dirty="0" smtClean="0"/>
              <a:t>1 </a:t>
            </a:r>
            <a:r>
              <a:rPr lang="fi-FI" sz="2600" dirty="0"/>
              <a:t>vahvat onnistumisen </a:t>
            </a:r>
            <a:r>
              <a:rPr lang="fi-FI" sz="2600" dirty="0" smtClean="0"/>
              <a:t>kokemukset, motivaatio</a:t>
            </a:r>
            <a:endParaRPr lang="fi-FI" sz="2600" dirty="0"/>
          </a:p>
          <a:p>
            <a:pPr marL="0" indent="0">
              <a:buNone/>
            </a:pPr>
            <a:r>
              <a:rPr lang="fi-FI" sz="2600" dirty="0" smtClean="0"/>
              <a:t>2 taidepedagogiikan moninaiset </a:t>
            </a:r>
            <a:r>
              <a:rPr lang="fi-FI" sz="2600" dirty="0"/>
              <a:t>keinot oppimiseen</a:t>
            </a:r>
          </a:p>
          <a:p>
            <a:pPr marL="0" indent="0">
              <a:buNone/>
            </a:pPr>
            <a:r>
              <a:rPr lang="fi-FI" sz="2600" dirty="0" smtClean="0"/>
              <a:t>3 yksilöllisestä yhteisölliseen oppimiseen</a:t>
            </a:r>
          </a:p>
          <a:p>
            <a:pPr marL="0" indent="0">
              <a:buNone/>
            </a:pPr>
            <a:r>
              <a:rPr lang="fi-FI" sz="2600" b="1" dirty="0" smtClean="0">
                <a:sym typeface="Wingdings" panose="05000000000000000000" pitchFamily="2" charset="2"/>
              </a:rPr>
              <a:t> </a:t>
            </a:r>
            <a:r>
              <a:rPr lang="fi-FI" sz="2600" b="1" dirty="0" smtClean="0"/>
              <a:t>Dialoginen vaihtoehtoja salliva taidepedagogiikka</a:t>
            </a:r>
            <a:endParaRPr lang="fi-FI" sz="2600" b="1" dirty="0"/>
          </a:p>
          <a:p>
            <a:pPr marL="0" indent="0">
              <a:buNone/>
            </a:pPr>
            <a:endParaRPr lang="fi-FI" dirty="0" smtClean="0">
              <a:solidFill>
                <a:srgbClr val="381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i-FI" sz="3200" dirty="0" smtClean="0"/>
              <a:t>.</a:t>
            </a:r>
            <a:endParaRPr lang="fi-FI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40">
            <a:off x="371867" y="1106544"/>
            <a:ext cx="7787208" cy="5808207"/>
          </a:xfrm>
        </p:spPr>
      </p:pic>
      <p:sp>
        <p:nvSpPr>
          <p:cNvPr id="3" name="Tekstiruutu 2"/>
          <p:cNvSpPr txBox="1"/>
          <p:nvPr/>
        </p:nvSpPr>
        <p:spPr>
          <a:xfrm>
            <a:off x="899592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TAIKAVA-hankkeessa muotoutunut  </a:t>
            </a:r>
            <a:r>
              <a:rPr lang="fi-FI" sz="3200" dirty="0" smtClean="0"/>
              <a:t>kehys </a:t>
            </a:r>
            <a:r>
              <a:rPr lang="fi-FI" sz="2000" dirty="0"/>
              <a:t>K</a:t>
            </a:r>
            <a:r>
              <a:rPr lang="fi-FI" sz="2000" dirty="0" smtClean="0"/>
              <a:t>ulttuurikompetenssi muodostui kasvatusinstituution luomassa tilassa niistä tavoista</a:t>
            </a:r>
            <a:r>
              <a:rPr lang="fi-FI" sz="2000" dirty="0"/>
              <a:t>, joilla kasvattajat toimivat ja </a:t>
            </a:r>
            <a:r>
              <a:rPr lang="fi-FI" sz="2000" dirty="0" smtClean="0"/>
              <a:t>antoivat </a:t>
            </a:r>
            <a:r>
              <a:rPr lang="fi-FI" sz="2000" dirty="0"/>
              <a:t>lapsen </a:t>
            </a:r>
            <a:r>
              <a:rPr lang="fi-FI" sz="2000" dirty="0" smtClean="0"/>
              <a:t>toimia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460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Kulttuuriset oikeudet: lasten tasavertaisuus (1)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Osallistuminen </a:t>
            </a:r>
            <a:r>
              <a:rPr lang="fi-FI" b="1" dirty="0"/>
              <a:t>aikuisten lapsille suuntaamaan kulttuuriin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Päiväkotien </a:t>
            </a:r>
            <a:r>
              <a:rPr lang="fi-FI" dirty="0"/>
              <a:t>järjestämä taide- ja kulttuuritoiminta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rganisoitu pitkäjänteisesti, kaikki lapset osallistuvat</a:t>
            </a:r>
          </a:p>
          <a:p>
            <a:pPr marL="0" indent="0">
              <a:buNone/>
            </a:pPr>
            <a:r>
              <a:rPr lang="fi-FI" dirty="0"/>
              <a:t>Päiväkodin ulkopuolelle kohdistuvat kulttuuriretket</a:t>
            </a:r>
          </a:p>
          <a:p>
            <a:pPr lvl="1"/>
            <a:r>
              <a:rPr lang="fi-FI" dirty="0" smtClean="0"/>
              <a:t>paljon </a:t>
            </a:r>
            <a:r>
              <a:rPr lang="fi-FI" dirty="0"/>
              <a:t>vaihtelua päiväkotien välillä</a:t>
            </a:r>
          </a:p>
          <a:p>
            <a:pPr marL="0" indent="0">
              <a:buNone/>
            </a:pPr>
            <a:r>
              <a:rPr lang="fi-FI" dirty="0" smtClean="0"/>
              <a:t>Kotien </a:t>
            </a:r>
            <a:r>
              <a:rPr lang="fi-FI" dirty="0"/>
              <a:t>tasa-arvoisuus taiteeseen osallistumisen mahdollistajina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uuria eroja KOT- ja muiden lasten välillä: KOT-lapsilla vähemmän mahdollisuuksia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 smtClean="0"/>
              <a:t>Päiväkodit tasavertaisen kulttuurisen osallistumisen tukijoina</a:t>
            </a:r>
          </a:p>
          <a:p>
            <a:pPr lvl="1"/>
            <a:r>
              <a:rPr lang="fi-FI" dirty="0" smtClean="0"/>
              <a:t>erojen tasoittaja</a:t>
            </a:r>
            <a:endParaRPr lang="fi-FI" dirty="0"/>
          </a:p>
          <a:p>
            <a:pPr lvl="1"/>
            <a:r>
              <a:rPr lang="fi-FI" dirty="0" smtClean="0"/>
              <a:t>saavutettavuuden lisääjä</a:t>
            </a:r>
          </a:p>
          <a:p>
            <a:pPr lvl="1"/>
            <a:r>
              <a:rPr lang="fi-FI" dirty="0" smtClean="0"/>
              <a:t>kaikille </a:t>
            </a:r>
            <a:r>
              <a:rPr lang="fi-FI" dirty="0"/>
              <a:t>lapsille kotioloista riippumatta yhtäläiset </a:t>
            </a:r>
            <a:r>
              <a:rPr lang="fi-FI" dirty="0" smtClean="0"/>
              <a:t>mahdollisuudet 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6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Kulttuuriset oikeudet: lasten tasavertaisuus (2)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Osallistuminen lasten omaan kulttuuriin</a:t>
            </a:r>
          </a:p>
          <a:p>
            <a:pPr lvl="1"/>
            <a:r>
              <a:rPr lang="fi-FI" dirty="0"/>
              <a:t>lasten merkitykselliseksi kokemat asiat </a:t>
            </a:r>
            <a:r>
              <a:rPr lang="fi-FI" dirty="0" smtClean="0"/>
              <a:t>saaneet </a:t>
            </a:r>
            <a:r>
              <a:rPr lang="fi-FI" dirty="0"/>
              <a:t>tilaa </a:t>
            </a:r>
            <a:endParaRPr lang="fi-FI" dirty="0" smtClean="0"/>
          </a:p>
          <a:p>
            <a:pPr lvl="1"/>
            <a:r>
              <a:rPr lang="fi-FI" dirty="0" smtClean="0"/>
              <a:t>hanke </a:t>
            </a:r>
            <a:r>
              <a:rPr lang="fi-FI" dirty="0"/>
              <a:t>vaikuttanut positiivisesti lasten aloitteellisuuteen ja osallisuuteen</a:t>
            </a:r>
          </a:p>
          <a:p>
            <a:pPr marL="0" indent="0">
              <a:buNone/>
            </a:pPr>
            <a:r>
              <a:rPr lang="fi-FI" dirty="0"/>
              <a:t>Tukea tarvitsevat lapset saaneet enemmän huomiota ja toimivat varmemmin osana ryhmää</a:t>
            </a:r>
          </a:p>
          <a:p>
            <a:pPr lvl="1"/>
            <a:r>
              <a:rPr lang="fi-FI" dirty="0"/>
              <a:t>70 % tukea tarvitsevista lapsista kokee itsensä paljon enemmän huomioiduksi</a:t>
            </a:r>
          </a:p>
          <a:p>
            <a:pPr lvl="1"/>
            <a:r>
              <a:rPr lang="fi-FI" dirty="0"/>
              <a:t>47 % muut lapset</a:t>
            </a:r>
          </a:p>
          <a:p>
            <a:pPr marL="0" indent="0">
              <a:buNone/>
            </a:pPr>
            <a:r>
              <a:rPr lang="fi-FI" dirty="0"/>
              <a:t>Lapset tekevät paljon enemmän aloitteita ja ilmaisevat toiveitaan paljon enemmän</a:t>
            </a:r>
          </a:p>
          <a:p>
            <a:pPr lvl="1"/>
            <a:r>
              <a:rPr lang="fi-FI" dirty="0"/>
              <a:t>50% tukea tarvitsevista lapsista </a:t>
            </a:r>
          </a:p>
          <a:p>
            <a:pPr lvl="1"/>
            <a:r>
              <a:rPr lang="fi-FI" dirty="0"/>
              <a:t>40% muut lapset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2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Kulttuuriset oikeudet: lasten </a:t>
            </a:r>
            <a:r>
              <a:rPr lang="fi-FI" sz="3200" dirty="0" smtClean="0"/>
              <a:t>tasavertaisuus (3)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fi-FI" sz="2400" dirty="0"/>
              <a:t>Kulttuuriperintö tuli esiin </a:t>
            </a:r>
            <a:r>
              <a:rPr lang="fi-FI" sz="2400" dirty="0" smtClean="0"/>
              <a:t>sivujuonteena, näkyi </a:t>
            </a:r>
            <a:r>
              <a:rPr lang="fi-FI" sz="2400" dirty="0"/>
              <a:t>päiväkotien toiminnassa </a:t>
            </a:r>
            <a:r>
              <a:rPr lang="fi-FI" sz="2400" dirty="0" smtClean="0"/>
              <a:t>juhlien </a:t>
            </a:r>
            <a:r>
              <a:rPr lang="fi-FI" sz="2400" dirty="0"/>
              <a:t>ja tapahtumien muodossa</a:t>
            </a:r>
          </a:p>
          <a:p>
            <a:r>
              <a:rPr lang="fi-FI" sz="2400" dirty="0"/>
              <a:t>Monikulttuurisuuden näkökulmat eivät nousseet  kovinkaan vahvasti </a:t>
            </a:r>
            <a:r>
              <a:rPr lang="fi-FI" sz="2400" dirty="0" smtClean="0"/>
              <a:t>esiin, vaikka monikielisen </a:t>
            </a:r>
            <a:r>
              <a:rPr lang="fi-FI" sz="2400" dirty="0"/>
              <a:t>taustan omaavia lapsia</a:t>
            </a:r>
          </a:p>
          <a:p>
            <a:pPr lvl="1"/>
            <a:r>
              <a:rPr lang="fi-FI" sz="2400" dirty="0" smtClean="0"/>
              <a:t>31 % toimintakaudella </a:t>
            </a:r>
            <a:r>
              <a:rPr lang="fi-FI" sz="2400" dirty="0"/>
              <a:t>2014-2015 </a:t>
            </a:r>
            <a:endParaRPr lang="fi-FI" sz="2400" dirty="0" smtClean="0"/>
          </a:p>
          <a:p>
            <a:pPr lvl="1"/>
            <a:r>
              <a:rPr lang="fi-FI" sz="2400" dirty="0" smtClean="0"/>
              <a:t>35 % </a:t>
            </a:r>
            <a:r>
              <a:rPr lang="fi-FI" sz="2400" dirty="0"/>
              <a:t>toimintakaudella 2015-2016</a:t>
            </a:r>
            <a:endParaRPr lang="fi-FI" sz="2400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19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43408"/>
            <a:ext cx="11089232" cy="8316925"/>
          </a:xfrm>
        </p:spPr>
      </p:pic>
      <p:sp>
        <p:nvSpPr>
          <p:cNvPr id="3" name="Tekstiruutu 2"/>
          <p:cNvSpPr txBox="1"/>
          <p:nvPr/>
        </p:nvSpPr>
        <p:spPr>
          <a:xfrm>
            <a:off x="323528" y="63813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PK 8 2015-2016</a:t>
            </a:r>
            <a:endParaRPr lang="fi-FI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627784" y="2204864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err="1" smtClean="0">
                <a:solidFill>
                  <a:srgbClr val="FFFF00"/>
                </a:solidFill>
              </a:rPr>
              <a:t>TAIKAVAn</a:t>
            </a:r>
            <a:r>
              <a:rPr lang="en-GB" sz="3200" i="1" dirty="0" smtClean="0">
                <a:solidFill>
                  <a:srgbClr val="FFFF00"/>
                </a:solidFill>
              </a:rPr>
              <a:t> </a:t>
            </a:r>
            <a:r>
              <a:rPr lang="en-GB" sz="3200" i="1" dirty="0" err="1" smtClean="0">
                <a:solidFill>
                  <a:srgbClr val="FFFF00"/>
                </a:solidFill>
              </a:rPr>
              <a:t>varhaiskasvatustavoitteet</a:t>
            </a:r>
            <a:r>
              <a:rPr lang="en-GB" sz="3200" dirty="0" smtClean="0">
                <a:solidFill>
                  <a:srgbClr val="FFFF00"/>
                </a:solidFill>
              </a:rPr>
              <a:t>: </a:t>
            </a:r>
            <a:r>
              <a:rPr lang="fi-FI" sz="3200" b="1" dirty="0">
                <a:solidFill>
                  <a:srgbClr val="FFFF00"/>
                </a:solidFill>
              </a:rPr>
              <a:t>Varhaiskasvatuksen kehittämistä taidekasvatuksen </a:t>
            </a:r>
            <a:r>
              <a:rPr lang="fi-FI" sz="3200" b="1" dirty="0" smtClean="0">
                <a:solidFill>
                  <a:srgbClr val="FFFF00"/>
                </a:solidFill>
              </a:rPr>
              <a:t>keinoin</a:t>
            </a:r>
            <a:endParaRPr lang="fi-FI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Taidepedagoginen toiminta </a:t>
            </a:r>
            <a:r>
              <a:rPr lang="fi-FI" sz="3200" dirty="0" smtClean="0"/>
              <a:t>lasten kulttuuristen oikeuksien vahvistajana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Lisäämällä </a:t>
            </a:r>
            <a:r>
              <a:rPr lang="fi-FI" dirty="0" smtClean="0"/>
              <a:t>varhaiskasvatuksen </a:t>
            </a:r>
            <a:r>
              <a:rPr lang="fi-FI" dirty="0"/>
              <a:t>kulttuurisia sisältöjä </a:t>
            </a:r>
            <a:r>
              <a:rPr lang="fi-FI" dirty="0" smtClean="0"/>
              <a:t>vahvistettiin lasten </a:t>
            </a:r>
            <a:r>
              <a:rPr lang="fi-FI" dirty="0"/>
              <a:t>kulttuurisia oikeuksia</a:t>
            </a:r>
          </a:p>
          <a:p>
            <a:r>
              <a:rPr lang="fi-FI" dirty="0"/>
              <a:t>t</a:t>
            </a:r>
            <a:r>
              <a:rPr lang="fi-FI" dirty="0" smtClean="0"/>
              <a:t>oiminta tuotiin </a:t>
            </a:r>
            <a:r>
              <a:rPr lang="fi-FI" dirty="0"/>
              <a:t>sisään varhaiskasvatuksen KOT-tuen </a:t>
            </a:r>
            <a:r>
              <a:rPr lang="fi-FI" dirty="0" smtClean="0"/>
              <a:t>rakenteisiin</a:t>
            </a:r>
          </a:p>
          <a:p>
            <a:r>
              <a:rPr lang="fi-FI" dirty="0" smtClean="0"/>
              <a:t>osaksi </a:t>
            </a:r>
            <a:r>
              <a:rPr lang="fi-FI" dirty="0"/>
              <a:t>kaikkien lasten </a:t>
            </a:r>
            <a:r>
              <a:rPr lang="fi-FI" dirty="0" smtClean="0"/>
              <a:t>arkipäivää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Lapsen </a:t>
            </a:r>
            <a:r>
              <a:rPr lang="fi-FI" dirty="0"/>
              <a:t>oikeuksien sopimuksen (1989) </a:t>
            </a:r>
            <a:r>
              <a:rPr lang="fi-FI" dirty="0" smtClean="0"/>
              <a:t>näkökulmasta</a:t>
            </a:r>
          </a:p>
          <a:p>
            <a:r>
              <a:rPr lang="fi-FI" dirty="0" smtClean="0"/>
              <a:t>lasten </a:t>
            </a:r>
            <a:r>
              <a:rPr lang="fi-FI" dirty="0"/>
              <a:t>mahdollisuudet kulttuuriin osallistumiseen lisääntyivät (</a:t>
            </a:r>
            <a:r>
              <a:rPr lang="fi-FI" dirty="0" err="1"/>
              <a:t>participation</a:t>
            </a:r>
            <a:r>
              <a:rPr lang="fi-FI" dirty="0" smtClean="0"/>
              <a:t>)</a:t>
            </a:r>
          </a:p>
          <a:p>
            <a:r>
              <a:rPr lang="fi-FI" dirty="0" smtClean="0"/>
              <a:t>lasten </a:t>
            </a:r>
            <a:r>
              <a:rPr lang="fi-FI" dirty="0"/>
              <a:t>omat näkökulmat vahvistuivat ja saivat tukea (</a:t>
            </a:r>
            <a:r>
              <a:rPr lang="fi-FI" dirty="0" err="1"/>
              <a:t>protection</a:t>
            </a:r>
            <a:r>
              <a:rPr lang="fi-FI" dirty="0"/>
              <a:t>) </a:t>
            </a:r>
            <a:endParaRPr lang="fi-FI" dirty="0" smtClean="0"/>
          </a:p>
          <a:p>
            <a:r>
              <a:rPr lang="fi-FI" dirty="0" smtClean="0"/>
              <a:t>lasten </a:t>
            </a:r>
            <a:r>
              <a:rPr lang="fi-FI" dirty="0"/>
              <a:t>kulttuurinen tila muotoutui oleellisena osana heidän kasvatusympäristöjään (provision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r>
              <a:rPr lang="fi-FI" dirty="0" smtClean="0"/>
              <a:t>Jotta </a:t>
            </a:r>
            <a:r>
              <a:rPr lang="fi-FI" dirty="0"/>
              <a:t>lapsista kasvaisi aidosti aktiivisia ja omaehtoisia kulttuurisia toimijoita, </a:t>
            </a:r>
            <a:r>
              <a:rPr lang="fi-FI" dirty="0" smtClean="0"/>
              <a:t>keskeistä </a:t>
            </a:r>
            <a:r>
              <a:rPr lang="fi-FI" dirty="0"/>
              <a:t>lasten oman kulttuurin </a:t>
            </a:r>
            <a:r>
              <a:rPr lang="fi-FI" dirty="0" smtClean="0"/>
              <a:t>tukeminen </a:t>
            </a:r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1931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i-FI" sz="3200" dirty="0" smtClean="0"/>
              <a:t>Taiteen </a:t>
            </a:r>
            <a:r>
              <a:rPr lang="fi-FI" sz="3200" dirty="0"/>
              <a:t>ja kulttuurin itseisarvoinen </a:t>
            </a:r>
            <a:r>
              <a:rPr lang="fi-FI" sz="3200" dirty="0" smtClean="0"/>
              <a:t>merkitys: lasten valmiudet omaksua, käyttää ja muuttaa kulttuuria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Konkreettiset </a:t>
            </a:r>
            <a:r>
              <a:rPr lang="fi-FI" b="1" dirty="0"/>
              <a:t>taiteen </a:t>
            </a:r>
            <a:r>
              <a:rPr lang="fi-FI" b="1" dirty="0" smtClean="0"/>
              <a:t>tuottamisen </a:t>
            </a:r>
            <a:r>
              <a:rPr lang="fi-FI" b="1" dirty="0"/>
              <a:t>valmiudet </a:t>
            </a:r>
            <a:r>
              <a:rPr lang="fi-FI" dirty="0"/>
              <a:t>lisääntyivät </a:t>
            </a:r>
            <a:r>
              <a:rPr lang="fi-FI" dirty="0" smtClean="0"/>
              <a:t>enemmän kuin kulttuurinen tietoisuus </a:t>
            </a:r>
          </a:p>
          <a:p>
            <a:r>
              <a:rPr lang="fi-FI" dirty="0"/>
              <a:t>K</a:t>
            </a:r>
            <a:r>
              <a:rPr lang="fi-FI" dirty="0" smtClean="0"/>
              <a:t>onkreettiset valmiudet tuottaa </a:t>
            </a:r>
            <a:r>
              <a:rPr lang="fi-FI" dirty="0"/>
              <a:t>taidetta lisääntyivät lähes kaikilla lapsilla </a:t>
            </a:r>
            <a:endParaRPr lang="fi-FI" dirty="0" smtClean="0"/>
          </a:p>
          <a:p>
            <a:r>
              <a:rPr lang="fi-FI" dirty="0" smtClean="0"/>
              <a:t>Konkreettinen  tietämys </a:t>
            </a:r>
            <a:r>
              <a:rPr lang="fi-FI" dirty="0"/>
              <a:t>materiaaleista ja </a:t>
            </a:r>
            <a:r>
              <a:rPr lang="fi-FI" dirty="0" smtClean="0"/>
              <a:t>välineistä lisääntyi enemmän kuin tietämys </a:t>
            </a:r>
            <a:r>
              <a:rPr lang="fi-FI" dirty="0"/>
              <a:t>taiteellisista toimintatavoista</a:t>
            </a:r>
          </a:p>
          <a:p>
            <a:r>
              <a:rPr lang="fi-FI" dirty="0" smtClean="0"/>
              <a:t>Valmiudet </a:t>
            </a:r>
            <a:r>
              <a:rPr lang="fi-FI" dirty="0"/>
              <a:t>esitellä omia tuotoksiaan muille </a:t>
            </a:r>
            <a:r>
              <a:rPr lang="fi-FI" dirty="0" smtClean="0"/>
              <a:t>kasvoi lähes </a:t>
            </a:r>
            <a:r>
              <a:rPr lang="fi-FI" dirty="0"/>
              <a:t>kaikilla </a:t>
            </a:r>
            <a:r>
              <a:rPr lang="fi-FI" dirty="0" smtClean="0"/>
              <a:t>lapsilla</a:t>
            </a:r>
          </a:p>
          <a:p>
            <a:r>
              <a:rPr lang="fi-FI" dirty="0" smtClean="0"/>
              <a:t>Valmiudet tuotoksista </a:t>
            </a:r>
            <a:r>
              <a:rPr lang="fi-FI" dirty="0"/>
              <a:t>ja prosessin eri vaiheista </a:t>
            </a:r>
            <a:r>
              <a:rPr lang="fi-FI" dirty="0" smtClean="0"/>
              <a:t>keskusteluun: KOT-lapsilla heikompi </a:t>
            </a:r>
          </a:p>
          <a:p>
            <a:r>
              <a:rPr lang="fi-FI" dirty="0"/>
              <a:t>Ymmärrys ideoinnista ja suunnittelusta taiteellisen prosessin vaiheina: lisääntyi kaikilla MUTTA suuria eroja lasten välillä </a:t>
            </a:r>
          </a:p>
          <a:p>
            <a:r>
              <a:rPr lang="fi-FI" dirty="0" smtClean="0"/>
              <a:t>Ymmärrys taiteellisista prosesseista: kaikille </a:t>
            </a:r>
            <a:r>
              <a:rPr lang="fi-FI" dirty="0"/>
              <a:t>lapsille haastava</a:t>
            </a:r>
          </a:p>
          <a:p>
            <a:r>
              <a:rPr lang="fi-FI" dirty="0" smtClean="0"/>
              <a:t>Ymmärrys luovan prosessin turhauttavista osavaiheista: lisääntyi hyvin vähän kaikilla</a:t>
            </a:r>
            <a:endParaRPr lang="fi-FI" dirty="0">
              <a:solidFill>
                <a:srgbClr val="381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Taidepedagoginen toiminta laadukkaana lastenkulttuurina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Taikalampun laatukäsikirja (</a:t>
            </a:r>
            <a:r>
              <a:rPr lang="fi-FI" dirty="0"/>
              <a:t>2013)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Lapsilähtöisyys </a:t>
            </a:r>
            <a:r>
              <a:rPr lang="fi-FI" dirty="0"/>
              <a:t>ja </a:t>
            </a:r>
            <a:r>
              <a:rPr lang="fi-FI" dirty="0" smtClean="0"/>
              <a:t>kokemuksellisuus</a:t>
            </a:r>
          </a:p>
          <a:p>
            <a:pPr lvl="1"/>
            <a:r>
              <a:rPr lang="fi-FI" dirty="0" smtClean="0"/>
              <a:t>läsnä </a:t>
            </a:r>
            <a:r>
              <a:rPr lang="fi-FI" dirty="0"/>
              <a:t>kasvattajien luomissa toiminnan kehyksissä</a:t>
            </a:r>
          </a:p>
          <a:p>
            <a:pPr marL="0" indent="0">
              <a:buNone/>
            </a:pPr>
            <a:r>
              <a:rPr lang="fi-FI" dirty="0" smtClean="0"/>
              <a:t>Ammattimaisuus</a:t>
            </a:r>
          </a:p>
          <a:p>
            <a:pPr lvl="1"/>
            <a:r>
              <a:rPr lang="fi-FI" dirty="0" smtClean="0"/>
              <a:t>kasvoi </a:t>
            </a:r>
            <a:r>
              <a:rPr lang="fi-FI" dirty="0"/>
              <a:t>koulutettujen taidepedagogien myötä</a:t>
            </a:r>
          </a:p>
          <a:p>
            <a:pPr marL="0" indent="0">
              <a:buNone/>
            </a:pPr>
            <a:r>
              <a:rPr lang="fi-FI" dirty="0" smtClean="0"/>
              <a:t>Saavutettavuus </a:t>
            </a:r>
          </a:p>
          <a:p>
            <a:pPr lvl="1"/>
            <a:r>
              <a:rPr lang="fi-FI" dirty="0" smtClean="0"/>
              <a:t>kulttuuripalvelut osaksi </a:t>
            </a:r>
            <a:r>
              <a:rPr lang="fi-FI" dirty="0"/>
              <a:t>varhaiskasvatuksen rakenteita</a:t>
            </a:r>
          </a:p>
          <a:p>
            <a:pPr lvl="1"/>
            <a:r>
              <a:rPr lang="fi-FI" dirty="0" smtClean="0"/>
              <a:t>toiminta </a:t>
            </a:r>
            <a:r>
              <a:rPr lang="fi-FI" dirty="0"/>
              <a:t>kohdistui </a:t>
            </a:r>
            <a:r>
              <a:rPr lang="fi-FI" dirty="0" smtClean="0"/>
              <a:t>KOT-lapsiin ja tavoitti </a:t>
            </a:r>
            <a:r>
              <a:rPr lang="fi-FI" dirty="0"/>
              <a:t>myös muut </a:t>
            </a:r>
            <a:r>
              <a:rPr lang="fi-FI" dirty="0" smtClean="0"/>
              <a:t>lapset</a:t>
            </a:r>
          </a:p>
          <a:p>
            <a:pPr marL="0" indent="0">
              <a:buNone/>
            </a:pPr>
            <a:r>
              <a:rPr lang="fi-FI" dirty="0" smtClean="0"/>
              <a:t>Moniammatillinen yhteistyö </a:t>
            </a:r>
            <a:endParaRPr lang="fi-FI" dirty="0"/>
          </a:p>
          <a:p>
            <a:pPr lvl="1"/>
            <a:r>
              <a:rPr lang="fi-FI" dirty="0"/>
              <a:t>toiminnan vaikuttavuuden </a:t>
            </a:r>
            <a:r>
              <a:rPr lang="fi-FI" dirty="0" smtClean="0"/>
              <a:t>lisääminen</a:t>
            </a:r>
          </a:p>
          <a:p>
            <a:pPr lvl="1"/>
            <a:r>
              <a:rPr lang="fi-FI" dirty="0" smtClean="0"/>
              <a:t>uusien </a:t>
            </a:r>
            <a:r>
              <a:rPr lang="fi-FI" dirty="0"/>
              <a:t>toimintatapojen luominen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850106"/>
          </a:xfrm>
        </p:spPr>
        <p:txBody>
          <a:bodyPr>
            <a:noAutofit/>
          </a:bodyPr>
          <a:lstStyle/>
          <a:p>
            <a:r>
              <a:rPr lang="fi-FI" sz="3200" dirty="0"/>
              <a:t>T</a:t>
            </a:r>
            <a:r>
              <a:rPr lang="fi-FI" sz="3200" dirty="0" smtClean="0"/>
              <a:t>aiteen ja kulttuurin välineellinen merkitys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Lisääntynyt hyvinvointi</a:t>
            </a:r>
            <a:endParaRPr lang="fi-FI" dirty="0"/>
          </a:p>
          <a:p>
            <a:r>
              <a:rPr lang="fi-FI" dirty="0" smtClean="0"/>
              <a:t>myönteinen ilmapiiri, läheisyys lisääntynyt</a:t>
            </a:r>
          </a:p>
          <a:p>
            <a:r>
              <a:rPr lang="fi-FI" dirty="0" smtClean="0"/>
              <a:t>lasten viihtyvyys lisääntynyt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Taidepedagogisen toiminnan kerrannaisvaikutukset </a:t>
            </a: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 smtClean="0"/>
              <a:t>KOT-lapset</a:t>
            </a:r>
            <a:endParaRPr lang="fi-FI" b="1" dirty="0"/>
          </a:p>
          <a:p>
            <a:r>
              <a:rPr lang="fi-FI" dirty="0"/>
              <a:t>toiminnan välineelliset </a:t>
            </a:r>
            <a:r>
              <a:rPr lang="fi-FI" dirty="0" smtClean="0"/>
              <a:t>merkitykset painottuivat</a:t>
            </a:r>
            <a:endParaRPr lang="fi-FI" dirty="0"/>
          </a:p>
          <a:p>
            <a:pPr marL="0" indent="0">
              <a:buNone/>
            </a:pPr>
            <a:r>
              <a:rPr lang="fi-FI" b="1" dirty="0" smtClean="0"/>
              <a:t>Kaikki lapset</a:t>
            </a:r>
          </a:p>
          <a:p>
            <a:r>
              <a:rPr lang="fi-FI" dirty="0" smtClean="0"/>
              <a:t>Taide välineenä kasvattaa </a:t>
            </a:r>
            <a:r>
              <a:rPr lang="fi-FI" dirty="0"/>
              <a:t>rohkeutta, heittäytymistä, </a:t>
            </a:r>
            <a:r>
              <a:rPr lang="fi-FI" dirty="0" smtClean="0"/>
              <a:t>kokeilua sekä lasten leikkien rikastuttajana</a:t>
            </a:r>
            <a:endParaRPr lang="fi-FI" dirty="0"/>
          </a:p>
          <a:p>
            <a:r>
              <a:rPr lang="fi-FI" dirty="0" smtClean="0"/>
              <a:t>valmiiksi taiteellisesta toiminnasta innostuneet lapset saivat paljon irti: syventyminen + laajentuminen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94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Taidepedagoginen toiminta </a:t>
            </a:r>
            <a:r>
              <a:rPr lang="fi-FI" sz="3600" dirty="0" smtClean="0"/>
              <a:t>suojaavana tekijänä riskiryhmään kuuluville lapsille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Ennaltaehkäisevä tekijä syrjäytymisessä</a:t>
            </a:r>
            <a:endParaRPr lang="fi-FI" dirty="0"/>
          </a:p>
          <a:p>
            <a:r>
              <a:rPr lang="fi-FI" dirty="0" smtClean="0"/>
              <a:t>Tunnistaa </a:t>
            </a:r>
            <a:r>
              <a:rPr lang="fi-FI" dirty="0"/>
              <a:t>lapsi </a:t>
            </a:r>
            <a:r>
              <a:rPr lang="fi-FI" dirty="0" smtClean="0"/>
              <a:t>aktiivisena toimijana jokapäiväisessä arjessa </a:t>
            </a:r>
            <a:r>
              <a:rPr lang="fi-FI" dirty="0"/>
              <a:t>ja </a:t>
            </a:r>
            <a:r>
              <a:rPr lang="fi-FI" dirty="0" smtClean="0"/>
              <a:t>tarjota tilaisuuksia tasa-arvoiseen osallistumiseen </a:t>
            </a:r>
          </a:p>
          <a:p>
            <a:r>
              <a:rPr lang="fi-FI" dirty="0" smtClean="0"/>
              <a:t>Katkaista </a:t>
            </a:r>
            <a:r>
              <a:rPr lang="fi-FI" dirty="0"/>
              <a:t>alkanut negatiivinen kierre ja kääntää se uuteen suuntaan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Kerrannaisvaikutukset </a:t>
            </a:r>
            <a:r>
              <a:rPr lang="fi-FI" dirty="0"/>
              <a:t>hyvinvointia lisäävänä </a:t>
            </a:r>
            <a:r>
              <a:rPr lang="fi-FI" dirty="0" smtClean="0"/>
              <a:t>tekijänä</a:t>
            </a:r>
            <a:endParaRPr lang="fi-FI" dirty="0"/>
          </a:p>
          <a:p>
            <a:r>
              <a:rPr lang="fi-FI" dirty="0" smtClean="0"/>
              <a:t>Itseluottamus: hyväksytyksi </a:t>
            </a:r>
            <a:r>
              <a:rPr lang="fi-FI" dirty="0"/>
              <a:t>tulemisen kokemus omana </a:t>
            </a:r>
            <a:r>
              <a:rPr lang="fi-FI" dirty="0" smtClean="0"/>
              <a:t>itsenä</a:t>
            </a:r>
          </a:p>
          <a:p>
            <a:r>
              <a:rPr lang="fi-FI" dirty="0"/>
              <a:t>L</a:t>
            </a:r>
            <a:r>
              <a:rPr lang="fi-FI" dirty="0" smtClean="0"/>
              <a:t>apselle merkityksellisten asioiden myönteinen huomiointi</a:t>
            </a:r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783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07808"/>
          </a:xfrm>
        </p:spPr>
        <p:txBody>
          <a:bodyPr>
            <a:noAutofit/>
          </a:bodyPr>
          <a:lstStyle/>
          <a:p>
            <a:r>
              <a:rPr lang="fi-FI" sz="3200" dirty="0" smtClean="0"/>
              <a:t>Lasten kulttuurikompetenssi </a:t>
            </a:r>
            <a:r>
              <a:rPr lang="fi-FI" sz="3200" dirty="0" err="1" smtClean="0"/>
              <a:t>TAIKAVA-hankkeessa</a:t>
            </a:r>
            <a:endParaRPr lang="fi-FI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82446"/>
            <a:ext cx="7920880" cy="6087629"/>
          </a:xfrm>
        </p:spPr>
      </p:pic>
    </p:spTree>
    <p:extLst>
      <p:ext uri="{BB962C8B-B14F-4D97-AF65-F5344CB8AC3E}">
        <p14:creationId xmlns:p14="http://schemas.microsoft.com/office/powerpoint/2010/main" val="17932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dirty="0" smtClean="0"/>
              <a:t>TAIKAVA-pedagogiikan avaintekijöitä (1)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fi-FI" dirty="0" smtClean="0"/>
              <a:t>TOIMIJOIDEN VUOROVAIKUTUS: </a:t>
            </a:r>
            <a:r>
              <a:rPr lang="fi-FI" dirty="0"/>
              <a:t>yksilöllisistä yhteisöllisiin kokemuksiin</a:t>
            </a:r>
            <a:endParaRPr lang="fi-FI" dirty="0" smtClean="0"/>
          </a:p>
          <a:p>
            <a:pPr marL="0" indent="0">
              <a:buNone/>
              <a:defRPr/>
            </a:pPr>
            <a:r>
              <a:rPr lang="fi-FI" b="1" dirty="0" smtClean="0"/>
              <a:t>Taidepedagogien sitoutuneisuus</a:t>
            </a:r>
          </a:p>
          <a:p>
            <a:pPr>
              <a:defRPr/>
            </a:pPr>
            <a:r>
              <a:rPr lang="fi-FI" dirty="0"/>
              <a:t>a</a:t>
            </a:r>
            <a:r>
              <a:rPr lang="fi-FI" dirty="0" smtClean="0"/>
              <a:t>mmatillinen asiantuntemus, vitaalisuus ja sensitiivisyys</a:t>
            </a:r>
          </a:p>
          <a:p>
            <a:r>
              <a:rPr lang="fi-FI" dirty="0" smtClean="0"/>
              <a:t>läheinen </a:t>
            </a:r>
            <a:r>
              <a:rPr lang="fi-FI" dirty="0"/>
              <a:t>vuorovaikutus kasvokkain lasten kanssa: </a:t>
            </a:r>
            <a:r>
              <a:rPr lang="fi-FI" dirty="0" smtClean="0"/>
              <a:t>herkkyys</a:t>
            </a:r>
          </a:p>
          <a:p>
            <a:r>
              <a:rPr lang="fi-FI" dirty="0" smtClean="0"/>
              <a:t>rakastava </a:t>
            </a:r>
            <a:r>
              <a:rPr lang="fi-FI" dirty="0"/>
              <a:t>tai hyväksyvä viesti: ”sinä olet OK” ja ”olen sinun puolellasi”  ”saat olla tarvitseva”, ”et menetä kasvojasi” </a:t>
            </a:r>
          </a:p>
          <a:p>
            <a:r>
              <a:rPr lang="fi-FI" dirty="0"/>
              <a:t>autenttisesti läsnä omana itsenään: energisestä ja vitaalisesta lempeään tai rauhalliseen</a:t>
            </a:r>
          </a:p>
          <a:p>
            <a:r>
              <a:rPr lang="fi-FI" dirty="0"/>
              <a:t>lasten toiminnan tulkitseminen hyvällä tavalla, lasten autonomiaa tukien, aktiivisuutta stimuloiden</a:t>
            </a:r>
          </a:p>
          <a:p>
            <a:pPr marL="0" indent="0">
              <a:buNone/>
              <a:defRPr/>
            </a:pPr>
            <a:r>
              <a:rPr lang="fi-FI" b="1" dirty="0" smtClean="0"/>
              <a:t>Päiväkotiyhteisö</a:t>
            </a:r>
            <a:endParaRPr lang="fi-FI" b="1" dirty="0"/>
          </a:p>
          <a:p>
            <a:pPr>
              <a:defRPr/>
            </a:pPr>
            <a:r>
              <a:rPr lang="fi-FI" dirty="0" smtClean="0"/>
              <a:t>Jaettu lapsikäsitys </a:t>
            </a:r>
            <a:r>
              <a:rPr lang="fi-FI" dirty="0"/>
              <a:t>+ avoin </a:t>
            </a:r>
            <a:r>
              <a:rPr lang="fi-FI" dirty="0" smtClean="0"/>
              <a:t>taidekäsitys + KOT-pedagogiset tavoitteet</a:t>
            </a:r>
          </a:p>
        </p:txBody>
      </p:sp>
    </p:spTree>
    <p:extLst>
      <p:ext uri="{BB962C8B-B14F-4D97-AF65-F5344CB8AC3E}">
        <p14:creationId xmlns:p14="http://schemas.microsoft.com/office/powerpoint/2010/main" val="25408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3200" dirty="0" smtClean="0"/>
              <a:t>TAIKAVA-pedagogiikan avaintekijöitä (2)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fi-FI" dirty="0" smtClean="0"/>
              <a:t>TOIMINTA JA OPPIMISYMPÄRISTÖ</a:t>
            </a:r>
          </a:p>
          <a:p>
            <a:pPr marL="0" indent="0">
              <a:buNone/>
              <a:defRPr/>
            </a:pPr>
            <a:r>
              <a:rPr lang="fi-FI" b="1" dirty="0" smtClean="0"/>
              <a:t>Eri taiteenalat – leikki – mielikuvitus</a:t>
            </a:r>
          </a:p>
          <a:p>
            <a:pPr>
              <a:defRPr/>
            </a:pPr>
            <a:r>
              <a:rPr lang="fi-FI" dirty="0" smtClean="0"/>
              <a:t>Jatkuva, joustava liike</a:t>
            </a:r>
          </a:p>
          <a:p>
            <a:pPr>
              <a:defRPr/>
            </a:pPr>
            <a:r>
              <a:rPr lang="fi-FI" dirty="0" smtClean="0"/>
              <a:t>Rajojen ylittäminen, siltojen rakentaminen</a:t>
            </a:r>
          </a:p>
          <a:p>
            <a:pPr>
              <a:defRPr/>
            </a:pPr>
            <a:r>
              <a:rPr lang="fi-FI" dirty="0"/>
              <a:t>Ei rutiininomainen </a:t>
            </a:r>
            <a:r>
              <a:rPr lang="fi-FI" dirty="0" smtClean="0"/>
              <a:t>toistaminen, </a:t>
            </a:r>
            <a:r>
              <a:rPr lang="fi-FI" dirty="0"/>
              <a:t>vaan merkityksellinen toiminta jotain ennalta-arvaamatonta tuottamassa</a:t>
            </a:r>
          </a:p>
          <a:p>
            <a:pPr marL="0" indent="0">
              <a:buNone/>
              <a:defRPr/>
            </a:pPr>
            <a:r>
              <a:rPr lang="fi-FI" b="1" dirty="0" smtClean="0"/>
              <a:t>Prosessien jatkumot arkipäivässä</a:t>
            </a:r>
          </a:p>
          <a:p>
            <a:pPr>
              <a:defRPr/>
            </a:pPr>
            <a:r>
              <a:rPr lang="fi-FI" dirty="0" smtClean="0"/>
              <a:t>Aika- ja tilaresurssit</a:t>
            </a:r>
          </a:p>
          <a:p>
            <a:pPr>
              <a:defRPr/>
            </a:pPr>
            <a:r>
              <a:rPr lang="fi-FI" dirty="0" smtClean="0"/>
              <a:t>Improvisointi, ongelmanratkaisu, tutkiminen ja reflektio</a:t>
            </a:r>
          </a:p>
          <a:p>
            <a:pPr>
              <a:defRPr/>
            </a:pPr>
            <a:r>
              <a:rPr lang="fi-FI" dirty="0" smtClean="0"/>
              <a:t>Avoimuus, hyväksyntä ja moninaiset ratkaisut konflikteissa ja ristiriidoissa </a:t>
            </a:r>
          </a:p>
          <a:p>
            <a:pPr marL="0" indent="0">
              <a:buNone/>
              <a:defRPr/>
            </a:pPr>
            <a:r>
              <a:rPr lang="fi-FI" b="1" dirty="0" smtClean="0"/>
              <a:t>Multimodaalinen oppiminen</a:t>
            </a:r>
          </a:p>
          <a:p>
            <a:pPr>
              <a:defRPr/>
            </a:pPr>
            <a:r>
              <a:rPr lang="fi-FI" dirty="0" smtClean="0"/>
              <a:t>Kehollinen ilmaisu sekä kognitiiviset, emotionaaliset ja sosiaaliset valmiudet</a:t>
            </a:r>
          </a:p>
        </p:txBody>
      </p:sp>
    </p:spTree>
    <p:extLst>
      <p:ext uri="{BB962C8B-B14F-4D97-AF65-F5344CB8AC3E}">
        <p14:creationId xmlns:p14="http://schemas.microsoft.com/office/powerpoint/2010/main" val="23287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TAIKAVA - miten eteenpäin?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TAIKAVA-pedagogiikan ytimessä</a:t>
            </a:r>
          </a:p>
          <a:p>
            <a:pPr lvl="1"/>
            <a:r>
              <a:rPr lang="fi-FI" dirty="0" smtClean="0"/>
              <a:t>taiteen avoimuus</a:t>
            </a:r>
          </a:p>
          <a:p>
            <a:pPr lvl="1"/>
            <a:r>
              <a:rPr lang="fi-FI" dirty="0" smtClean="0"/>
              <a:t>jokaisen </a:t>
            </a:r>
            <a:r>
              <a:rPr lang="fi-FI" dirty="0"/>
              <a:t>lapsen kohtaaminen arvokkaana omanlaisena </a:t>
            </a:r>
            <a:r>
              <a:rPr lang="fi-FI" dirty="0" smtClean="0"/>
              <a:t>yksilönä</a:t>
            </a:r>
          </a:p>
          <a:p>
            <a:pPr lvl="1"/>
            <a:r>
              <a:rPr lang="fi-FI" dirty="0"/>
              <a:t>u</a:t>
            </a:r>
            <a:r>
              <a:rPr lang="fi-FI" dirty="0" smtClean="0"/>
              <a:t>usien pedagogisten ratkaisujen etsiminen</a:t>
            </a:r>
          </a:p>
          <a:p>
            <a:r>
              <a:rPr lang="fi-FI" dirty="0" smtClean="0"/>
              <a:t>Avoimuuden </a:t>
            </a:r>
            <a:r>
              <a:rPr lang="fi-FI" dirty="0"/>
              <a:t>ja erilaisuuden </a:t>
            </a:r>
            <a:r>
              <a:rPr lang="fi-FI" dirty="0" smtClean="0"/>
              <a:t>arvostaminen: Miten laajentaa monikulttuurisuuden suuntaan? </a:t>
            </a:r>
          </a:p>
          <a:p>
            <a:r>
              <a:rPr lang="fi-FI" dirty="0" smtClean="0"/>
              <a:t>Globaalissa maailmassa ei riitä</a:t>
            </a:r>
          </a:p>
          <a:p>
            <a:pPr lvl="1"/>
            <a:r>
              <a:rPr lang="fi-FI" dirty="0" smtClean="0"/>
              <a:t>kyky </a:t>
            </a:r>
            <a:r>
              <a:rPr lang="fi-FI" dirty="0"/>
              <a:t>omaksua ja käyttää omaa </a:t>
            </a:r>
            <a:r>
              <a:rPr lang="fi-FI" dirty="0" smtClean="0"/>
              <a:t>kulttuuriaan</a:t>
            </a:r>
          </a:p>
          <a:p>
            <a:pPr lvl="1"/>
            <a:r>
              <a:rPr lang="fi-FI" dirty="0" smtClean="0"/>
              <a:t>tarvitaan valmiuksia </a:t>
            </a:r>
            <a:r>
              <a:rPr lang="fi-FI" dirty="0"/>
              <a:t>käsitellä </a:t>
            </a:r>
            <a:r>
              <a:rPr lang="fi-FI" dirty="0" smtClean="0"/>
              <a:t>vierautta </a:t>
            </a:r>
          </a:p>
          <a:p>
            <a:r>
              <a:rPr lang="fi-FI" dirty="0" smtClean="0"/>
              <a:t>Parhaimmillaan </a:t>
            </a:r>
            <a:r>
              <a:rPr lang="fi-FI" dirty="0"/>
              <a:t>lapsi saa </a:t>
            </a:r>
            <a:r>
              <a:rPr lang="fi-FI" dirty="0" smtClean="0"/>
              <a:t>varhaisina </a:t>
            </a:r>
            <a:r>
              <a:rPr lang="fi-FI" dirty="0"/>
              <a:t>vuosinaan vihiä siitä, kuinka runsas ja kirjava on häntä ympäröivä maailma. </a:t>
            </a:r>
          </a:p>
        </p:txBody>
      </p:sp>
    </p:spTree>
    <p:extLst>
      <p:ext uri="{BB962C8B-B14F-4D97-AF65-F5344CB8AC3E}">
        <p14:creationId xmlns:p14="http://schemas.microsoft.com/office/powerpoint/2010/main" val="8725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i-FI" sz="3600" dirty="0" smtClean="0"/>
              <a:t>Taidepedagogiikan yhteydet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Oppiminen varhaiskasvatuksessa</a:t>
            </a:r>
          </a:p>
          <a:p>
            <a:r>
              <a:rPr lang="fi-FI" dirty="0" smtClean="0"/>
              <a:t>Symbolisen esittämisen merkityksellisyys (</a:t>
            </a:r>
            <a:r>
              <a:rPr lang="fi-FI" dirty="0" err="1" smtClean="0"/>
              <a:t>Dunn</a:t>
            </a:r>
            <a:r>
              <a:rPr lang="fi-FI" dirty="0" smtClean="0"/>
              <a:t> </a:t>
            </a:r>
            <a:r>
              <a:rPr lang="fi-FI" dirty="0"/>
              <a:t>&amp; Wright 2015) </a:t>
            </a:r>
          </a:p>
          <a:p>
            <a:pPr marL="0" indent="0">
              <a:buNone/>
            </a:pPr>
            <a:r>
              <a:rPr lang="fi-FI" b="1" dirty="0" err="1" smtClean="0"/>
              <a:t>Inklusiivinen</a:t>
            </a:r>
            <a:r>
              <a:rPr lang="fi-FI" b="1" dirty="0" smtClean="0"/>
              <a:t> oppiminen </a:t>
            </a:r>
          </a:p>
          <a:p>
            <a:r>
              <a:rPr lang="fi-FI" dirty="0" smtClean="0"/>
              <a:t>Emotionaalisen lukutaidon ehkäisevä merkitys hyvinvoinnille varhaisena interventiona (Nixon 2016</a:t>
            </a:r>
            <a:r>
              <a:rPr lang="fi-FI" dirty="0"/>
              <a:t>)</a:t>
            </a:r>
            <a:endParaRPr lang="fi-FI" dirty="0" smtClean="0"/>
          </a:p>
          <a:p>
            <a:r>
              <a:rPr lang="fi-FI" dirty="0" smtClean="0"/>
              <a:t>Jatkuva liike mielikuvituksen ja todellisuuden välillä: </a:t>
            </a:r>
            <a:r>
              <a:rPr lang="fi-FI" i="1" dirty="0" smtClean="0"/>
              <a:t>Ikään kuin -</a:t>
            </a:r>
            <a:r>
              <a:rPr lang="fi-FI" dirty="0" smtClean="0"/>
              <a:t>ajattelusta </a:t>
            </a:r>
            <a:r>
              <a:rPr lang="fi-FI" i="1" dirty="0" smtClean="0"/>
              <a:t>Entä jos </a:t>
            </a:r>
            <a:r>
              <a:rPr lang="fi-FI" dirty="0" smtClean="0"/>
              <a:t>–ajatteluun yhtenä sosiaalisen oppimisen muutosta tuottavana muotona (Peter 2015)</a:t>
            </a:r>
          </a:p>
          <a:p>
            <a:r>
              <a:rPr lang="fi-FI" dirty="0" smtClean="0"/>
              <a:t>Neurotieteellinen tutkimus: biologiset näkökulmat aivojen kehitykseen, lasten stressin ja itsesäätelyyn, </a:t>
            </a:r>
            <a:r>
              <a:rPr lang="fi-FI" dirty="0" err="1" smtClean="0"/>
              <a:t>neuroseptioon</a:t>
            </a:r>
            <a:r>
              <a:rPr lang="fi-FI" dirty="0" smtClean="0"/>
              <a:t>, sosiaalisiin valmiuksiin, joukkoon kuulumiseen sekä peilausjärjestelmiin (</a:t>
            </a:r>
            <a:r>
              <a:rPr lang="fi-FI" dirty="0" err="1" smtClean="0"/>
              <a:t>Sajaniemi</a:t>
            </a:r>
            <a:r>
              <a:rPr lang="fi-FI" dirty="0" smtClean="0"/>
              <a:t> 2014, 2015, 2016)</a:t>
            </a:r>
          </a:p>
          <a:p>
            <a:pPr marL="0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 moninaiset keinot edistää EMPATIAA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1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531440"/>
            <a:ext cx="8070850" cy="8678863"/>
          </a:xfrm>
        </p:spPr>
      </p:pic>
      <p:sp>
        <p:nvSpPr>
          <p:cNvPr id="3" name="Suorakulmio 2"/>
          <p:cNvSpPr/>
          <p:nvPr/>
        </p:nvSpPr>
        <p:spPr>
          <a:xfrm>
            <a:off x="971600" y="293842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i="1" dirty="0" err="1" smtClean="0">
                <a:solidFill>
                  <a:srgbClr val="FF0000"/>
                </a:solidFill>
              </a:rPr>
              <a:t>TAIKAVAn</a:t>
            </a:r>
            <a:r>
              <a:rPr lang="en-GB" sz="4000" i="1" dirty="0" smtClean="0">
                <a:solidFill>
                  <a:srgbClr val="FF0000"/>
                </a:solidFill>
              </a:rPr>
              <a:t> KOT-</a:t>
            </a:r>
            <a:r>
              <a:rPr lang="en-GB" sz="4000" i="1" dirty="0" err="1" smtClean="0">
                <a:solidFill>
                  <a:srgbClr val="FF0000"/>
                </a:solidFill>
              </a:rPr>
              <a:t>tavoitteet</a:t>
            </a:r>
            <a:r>
              <a:rPr lang="en-GB" sz="4000" i="1" dirty="0" smtClean="0">
                <a:solidFill>
                  <a:srgbClr val="FF0000"/>
                </a:solidFill>
              </a:rPr>
              <a:t>: </a:t>
            </a:r>
            <a:r>
              <a:rPr lang="fi-FI" sz="4000" b="1" dirty="0" smtClean="0">
                <a:solidFill>
                  <a:srgbClr val="FF0000"/>
                </a:solidFill>
              </a:rPr>
              <a:t>Taidepedagogiikka </a:t>
            </a:r>
            <a:r>
              <a:rPr lang="fi-FI" sz="4000" b="1" dirty="0">
                <a:solidFill>
                  <a:srgbClr val="FF0000"/>
                </a:solidFill>
              </a:rPr>
              <a:t>kasvun ja oppimisen </a:t>
            </a:r>
            <a:r>
              <a:rPr lang="fi-FI" sz="4000" b="1" dirty="0" smtClean="0">
                <a:solidFill>
                  <a:srgbClr val="FF0000"/>
                </a:solidFill>
              </a:rPr>
              <a:t>tukimuotona</a:t>
            </a:r>
            <a:endParaRPr lang="fi-FI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Autofit/>
          </a:bodyPr>
          <a:lstStyle/>
          <a:p>
            <a:r>
              <a:rPr lang="fi-FI" sz="3600" dirty="0" smtClean="0"/>
              <a:t>TAIKAVA-hanke osana suomalaista taidekasvatusjärjestelmää</a:t>
            </a:r>
            <a:endParaRPr lang="fi-FI" sz="36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83523"/>
              </p:ext>
            </p:extLst>
          </p:nvPr>
        </p:nvGraphicFramePr>
        <p:xfrm>
          <a:off x="323528" y="1600759"/>
          <a:ext cx="8568952" cy="4427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5328592"/>
              </a:tblGrid>
              <a:tr h="160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200" dirty="0" smtClean="0">
                          <a:solidFill>
                            <a:schemeClr val="tx1"/>
                          </a:solidFill>
                          <a:effectLst/>
                        </a:rPr>
                        <a:t> Yleissivistävä taidekasvatus: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200" dirty="0" smtClean="0">
                          <a:solidFill>
                            <a:schemeClr val="tx1"/>
                          </a:solidFill>
                          <a:effectLst/>
                        </a:rPr>
                        <a:t> varhaiskasvatus </a:t>
                      </a:r>
                      <a:r>
                        <a:rPr lang="fi-FI" sz="2200" dirty="0">
                          <a:solidFill>
                            <a:schemeClr val="tx1"/>
                          </a:solidFill>
                          <a:effectLst/>
                        </a:rPr>
                        <a:t>ja esiopetus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Varhaiskasvatuksen</a:t>
                      </a:r>
                      <a:r>
                        <a:rPr lang="fi-FI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 lastenkulttuurin    </a:t>
                      </a:r>
                      <a:r>
                        <a:rPr lang="fi-FI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poikkihallinnollinen hanke: t</a:t>
                      </a: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aidepedagogi</a:t>
                      </a:r>
                      <a:r>
                        <a:rPr lang="fi-FI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varhaiskasvatus</a:t>
                      </a: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tiimin vakituisena</a:t>
                      </a:r>
                      <a:r>
                        <a:rPr lang="fi-FI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työntekijänä 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0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200" dirty="0">
                          <a:solidFill>
                            <a:schemeClr val="tx1"/>
                          </a:solidFill>
                          <a:effectLst/>
                        </a:rPr>
                        <a:t>Taiteen 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  <a:effectLst/>
                        </a:rPr>
                        <a:t>perusopetuksen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varhaisiän opinnot: arkkitehtuuri, kuvataide, musiikki, sanataide, tanssi</a:t>
                      </a:r>
                      <a:endParaRPr lang="fi-FI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Taidekoulujen ja</a:t>
                      </a:r>
                      <a:r>
                        <a:rPr lang="fi-FI" sz="2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äiväkotien yhteistyöprojektit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1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200" dirty="0">
                          <a:solidFill>
                            <a:schemeClr val="tx1"/>
                          </a:solidFill>
                          <a:effectLst/>
                        </a:rPr>
                        <a:t>Taiteen harrastus ja </a:t>
                      </a:r>
                      <a:r>
                        <a:rPr lang="fi-FI" sz="2200" dirty="0" smtClean="0">
                          <a:solidFill>
                            <a:schemeClr val="tx1"/>
                          </a:solidFill>
                          <a:effectLst/>
                        </a:rPr>
                        <a:t>ohjaus: lastenkulttuuriverkostot </a:t>
                      </a:r>
                      <a:r>
                        <a:rPr lang="fi-FI" sz="2200" dirty="0">
                          <a:solidFill>
                            <a:schemeClr val="tx1"/>
                          </a:solidFill>
                          <a:effectLst/>
                        </a:rPr>
                        <a:t>ja -projektit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Taikalampun lastenkulttuurikeskusten yhteistyö; yleisöyhteistyö taidelaitosten kanssa</a:t>
                      </a:r>
                      <a:endParaRPr lang="fi-FI" sz="2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5248" y="2808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634082"/>
          </a:xfrm>
        </p:spPr>
        <p:txBody>
          <a:bodyPr>
            <a:noAutofit/>
          </a:bodyPr>
          <a:lstStyle/>
          <a:p>
            <a:r>
              <a:rPr lang="fi-FI" sz="3200" dirty="0" smtClean="0"/>
              <a:t>Taidepedagogiikka kasvun ja oppimisen tukena (KOT)</a:t>
            </a:r>
            <a:endParaRPr lang="fi-FI" sz="3200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052736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2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solidFill>
                  <a:srgbClr val="381FF3"/>
                </a:solidFill>
              </a:rPr>
              <a:t>Lasten kulttuurikompetenssi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TAIKAVA-hanke edisti lasten kulttuuristen valmiuksien kehittymistä </a:t>
            </a:r>
            <a:r>
              <a:rPr lang="fi-FI" sz="2800" dirty="0"/>
              <a:t>ja muodosti  lapselle </a:t>
            </a:r>
            <a:endParaRPr lang="fi-FI" sz="2800" dirty="0" smtClean="0"/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 smtClean="0">
                <a:solidFill>
                  <a:srgbClr val="381FF3"/>
                </a:solidFill>
              </a:rPr>
              <a:t>kulttuurisen tilan, </a:t>
            </a:r>
            <a:r>
              <a:rPr lang="fi-FI" sz="2800" dirty="0">
                <a:solidFill>
                  <a:srgbClr val="381FF3"/>
                </a:solidFill>
              </a:rPr>
              <a:t>jossa </a:t>
            </a:r>
            <a:r>
              <a:rPr lang="fi-FI" sz="2800" dirty="0" smtClean="0">
                <a:solidFill>
                  <a:srgbClr val="381FF3"/>
                </a:solidFill>
              </a:rPr>
              <a:t>tuettiin oikeutta </a:t>
            </a:r>
            <a:r>
              <a:rPr lang="fi-FI" sz="2800" dirty="0">
                <a:solidFill>
                  <a:srgbClr val="381FF3"/>
                </a:solidFill>
              </a:rPr>
              <a:t>ja </a:t>
            </a:r>
            <a:r>
              <a:rPr lang="fi-FI" sz="2800" dirty="0" smtClean="0">
                <a:solidFill>
                  <a:srgbClr val="381FF3"/>
                </a:solidFill>
              </a:rPr>
              <a:t>mahdollisuutta </a:t>
            </a:r>
            <a:r>
              <a:rPr lang="fi-FI" sz="2800" dirty="0">
                <a:solidFill>
                  <a:srgbClr val="381FF3"/>
                </a:solidFill>
              </a:rPr>
              <a:t>toimia taiteen ja kulttuurin piirissä sekä itseisarvoisten että välineellisten tavoitteiden </a:t>
            </a:r>
            <a:r>
              <a:rPr lang="fi-FI" sz="2800" dirty="0" smtClean="0">
                <a:solidFill>
                  <a:srgbClr val="381FF3"/>
                </a:solidFill>
              </a:rPr>
              <a:t>mukaisesti</a:t>
            </a:r>
            <a:endParaRPr lang="fi-FI" sz="2800" dirty="0">
              <a:solidFill>
                <a:srgbClr val="381F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90656" cy="3528391"/>
          </a:xfrm>
        </p:spPr>
        <p:txBody>
          <a:bodyPr>
            <a:normAutofit/>
          </a:bodyPr>
          <a:lstStyle/>
          <a:p>
            <a:r>
              <a:rPr lang="fi-FI" dirty="0" smtClean="0"/>
              <a:t>Taidepedagogit varhaiskasvatuksessa – </a:t>
            </a:r>
            <a:br>
              <a:rPr lang="fi-FI" dirty="0" smtClean="0"/>
            </a:br>
            <a:r>
              <a:rPr lang="fi-FI" dirty="0" err="1" smtClean="0"/>
              <a:t>TAIKAVA-hanke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7632848" cy="2304256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>
                <a:solidFill>
                  <a:srgbClr val="0000FF"/>
                </a:solidFill>
              </a:rPr>
              <a:t>Sinikka Rusanen </a:t>
            </a:r>
          </a:p>
          <a:p>
            <a:r>
              <a:rPr lang="fi-FI" b="1" dirty="0" smtClean="0">
                <a:solidFill>
                  <a:srgbClr val="0000FF"/>
                </a:solidFill>
              </a:rPr>
              <a:t>Valtakunnallinen lastenkulttuurifoorumi</a:t>
            </a:r>
          </a:p>
          <a:p>
            <a:r>
              <a:rPr lang="fi-FI" dirty="0" smtClean="0">
                <a:solidFill>
                  <a:srgbClr val="0000FF"/>
                </a:solidFill>
              </a:rPr>
              <a:t> ”</a:t>
            </a:r>
            <a:r>
              <a:rPr lang="fi-FI" b="1" dirty="0" smtClean="0">
                <a:solidFill>
                  <a:srgbClr val="0000FF"/>
                </a:solidFill>
              </a:rPr>
              <a:t>Laadukas lastenkulttuuri osana yhteiskunnan eri rakenteita”</a:t>
            </a:r>
          </a:p>
          <a:p>
            <a:r>
              <a:rPr lang="fi-FI" dirty="0">
                <a:solidFill>
                  <a:srgbClr val="0000FF"/>
                </a:solidFill>
              </a:rPr>
              <a:t>24.11.2016 klo 10-10.30</a:t>
            </a:r>
            <a:endParaRPr lang="fi-FI" b="1" dirty="0" smtClean="0">
              <a:solidFill>
                <a:srgbClr val="0000FF"/>
              </a:solidFill>
            </a:endParaRPr>
          </a:p>
          <a:p>
            <a:pPr fontAlgn="base"/>
            <a:r>
              <a:rPr lang="fi-FI" dirty="0">
                <a:solidFill>
                  <a:srgbClr val="0000FF"/>
                </a:solidFill>
              </a:rPr>
              <a:t>Heureka, auditorio </a:t>
            </a:r>
            <a:r>
              <a:rPr lang="fi-FI" dirty="0" smtClean="0">
                <a:solidFill>
                  <a:srgbClr val="0000FF"/>
                </a:solidFill>
              </a:rPr>
              <a:t>Virtanen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7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99" y="-99392"/>
            <a:ext cx="9216930" cy="12289240"/>
          </a:xfrm>
        </p:spPr>
      </p:pic>
      <p:sp>
        <p:nvSpPr>
          <p:cNvPr id="5" name="Tekstiruutu 4"/>
          <p:cNvSpPr txBox="1"/>
          <p:nvPr/>
        </p:nvSpPr>
        <p:spPr>
          <a:xfrm>
            <a:off x="5240429" y="69269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4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908720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600" dirty="0">
                <a:solidFill>
                  <a:schemeClr val="bg1">
                    <a:lumMod val="95000"/>
                  </a:schemeClr>
                </a:solidFill>
              </a:rPr>
              <a:t>KIITOS!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8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-27384"/>
            <a:ext cx="11235398" cy="8426548"/>
          </a:xfrm>
        </p:spPr>
      </p:pic>
      <p:sp>
        <p:nvSpPr>
          <p:cNvPr id="3" name="Tekstiruutu 2"/>
          <p:cNvSpPr txBox="1"/>
          <p:nvPr/>
        </p:nvSpPr>
        <p:spPr>
          <a:xfrm>
            <a:off x="395536" y="188640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TAIKAVAn</a:t>
            </a:r>
            <a:r>
              <a:rPr lang="en-GB" sz="4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lastenkulttuuriset</a:t>
            </a:r>
            <a:r>
              <a:rPr lang="en-GB" sz="40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tavoitteet</a:t>
            </a:r>
            <a:r>
              <a:rPr lang="en-GB" sz="4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fi-FI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Lasten </a:t>
            </a:r>
            <a:r>
              <a:rPr lang="fi-FI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kulttuuristen valmiuksien </a:t>
            </a:r>
            <a:r>
              <a:rPr lang="fi-FI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tukeminen</a:t>
            </a:r>
            <a:endParaRPr lang="fi-FI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TAIKAVA-hankkeessa luotu toimintakulttuuri</a:t>
            </a:r>
            <a:endParaRPr lang="fi-FI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722321"/>
              </p:ext>
            </p:extLst>
          </p:nvPr>
        </p:nvGraphicFramePr>
        <p:xfrm>
          <a:off x="323528" y="980727"/>
          <a:ext cx="8352928" cy="5263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549"/>
                <a:gridCol w="4021509"/>
                <a:gridCol w="2882870"/>
              </a:tblGrid>
              <a:tr h="897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Kehittämi-sen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 tasot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Varhaiskasvatuksen ja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kulttuuri-palveluiden </a:t>
                      </a: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yhteiset tavoitteet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Edistäviä</a:t>
                      </a: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– estäviä tekijöitä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Hallinto ja ohjaus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Uusi kulttuurinen yhteistyömalli: Taidepedagogi ryhmäkohtaisena avustajana ja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rakenteellisena kasvun ja oppimisen tukitoimena (KOT) 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Hallinnon</a:t>
                      </a: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rajat ylittävä yhteistyö: r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akenteet, resurssien mitoitus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Koko yhteisön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sitoutuminen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1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Päiväkotien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toiminta-kulttuuri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Uusi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toimintakulttuuri: Taidepedagogiikka </a:t>
                      </a: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uutena kasvun ja oppimisen tuen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muotona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Paikallinen</a:t>
                      </a: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asiantuntijuus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Odotukset, toimintatavat , vuorovaikutus: muutoksen hitaus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Yksilölliset toimijat: lapset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solidFill>
                            <a:schemeClr val="tx1"/>
                          </a:solidFill>
                          <a:effectLst/>
                        </a:rPr>
                        <a:t>Lasten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uudet</a:t>
                      </a: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valmiudet: </a:t>
                      </a: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</a:rPr>
                        <a:t>kasvu, kehitys, oppiminen ja hyvinvointi sekä kulttuurikompetenssi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Arjen</a:t>
                      </a:r>
                      <a:r>
                        <a:rPr lang="fi-FI" sz="2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toiminta lasten tarpeiden ja oikeuksien mukaiseksi</a:t>
                      </a:r>
                      <a:endParaRPr lang="fi-FI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52520" y="3092450"/>
            <a:ext cx="156311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20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634082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Taidepedagogien näkemyksiä keväällä 2015</a:t>
            </a:r>
            <a:endParaRPr lang="fi-FI" sz="32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smtClean="0"/>
              <a:t>Takkinen </a:t>
            </a:r>
            <a:r>
              <a:rPr lang="fi-FI" sz="2400" b="1" dirty="0"/>
              <a:t>pro gradu –</a:t>
            </a:r>
            <a:r>
              <a:rPr lang="fi-FI" sz="2400" b="1" dirty="0" smtClean="0"/>
              <a:t>työ, alustavat tulokset 2016. </a:t>
            </a:r>
          </a:p>
          <a:p>
            <a:pPr marL="0" indent="0">
              <a:buNone/>
            </a:pPr>
            <a:r>
              <a:rPr lang="fi-FI" sz="2400" b="1" dirty="0" smtClean="0"/>
              <a:t>Haastattelut (N=5)</a:t>
            </a:r>
          </a:p>
          <a:p>
            <a:pPr marL="0" indent="0">
              <a:buNone/>
            </a:pPr>
            <a:r>
              <a:rPr lang="fi-FI" sz="2400" b="1" dirty="0" smtClean="0"/>
              <a:t> </a:t>
            </a:r>
            <a:r>
              <a:rPr lang="fi-FI" sz="2400" b="1" dirty="0"/>
              <a:t>Mikä </a:t>
            </a:r>
            <a:r>
              <a:rPr lang="fi-FI" sz="2400" b="1" dirty="0"/>
              <a:t>on </a:t>
            </a:r>
            <a:r>
              <a:rPr lang="fi-FI" sz="2400" b="1" dirty="0" smtClean="0"/>
              <a:t>tukenut taidepedagogien  </a:t>
            </a:r>
            <a:r>
              <a:rPr lang="fi-FI" sz="2400" b="1" dirty="0"/>
              <a:t>toimintaa</a:t>
            </a:r>
            <a:r>
              <a:rPr lang="fi-FI" sz="2400" b="1" dirty="0" smtClean="0"/>
              <a:t>?</a:t>
            </a:r>
          </a:p>
          <a:p>
            <a:r>
              <a:rPr lang="fi-FI" sz="2400" dirty="0" smtClean="0"/>
              <a:t>Työyhteisön yhteiset </a:t>
            </a:r>
            <a:r>
              <a:rPr lang="fi-FI" sz="2400" dirty="0" smtClean="0"/>
              <a:t>tavoitteet, kannustava </a:t>
            </a:r>
            <a:r>
              <a:rPr lang="fi-FI" sz="2400" dirty="0" smtClean="0"/>
              <a:t>palaute esimieheltä</a:t>
            </a:r>
          </a:p>
          <a:p>
            <a:r>
              <a:rPr lang="fi-FI" sz="2400" dirty="0" smtClean="0"/>
              <a:t>Mahdollisuus jakaa osaamista muille = arvostus</a:t>
            </a:r>
          </a:p>
          <a:p>
            <a:r>
              <a:rPr lang="fi-FI" sz="2400" dirty="0" smtClean="0"/>
              <a:t>Aiempi työkokemus varhaiskasvatuksesta</a:t>
            </a:r>
          </a:p>
          <a:p>
            <a:r>
              <a:rPr lang="fi-FI" sz="2400" dirty="0"/>
              <a:t>Taide </a:t>
            </a:r>
            <a:r>
              <a:rPr lang="fi-FI" sz="2400" dirty="0" smtClean="0"/>
              <a:t>mahdollistaa prosessin ilman valmiiksi </a:t>
            </a:r>
            <a:r>
              <a:rPr lang="fi-FI" sz="2400" dirty="0"/>
              <a:t>määriteltyä </a:t>
            </a:r>
            <a:r>
              <a:rPr lang="fi-FI" sz="2400" dirty="0" smtClean="0"/>
              <a:t>lopputulosta</a:t>
            </a:r>
          </a:p>
          <a:p>
            <a:pPr marL="0" indent="0">
              <a:buNone/>
            </a:pPr>
            <a:r>
              <a:rPr lang="fi-FI" sz="2400" b="1" dirty="0" smtClean="0"/>
              <a:t>Kehittämisehdotuksia </a:t>
            </a:r>
            <a:r>
              <a:rPr lang="fi-FI" sz="2400" b="1" dirty="0" smtClean="0"/>
              <a:t>taidepedagogien toimenkuvalle</a:t>
            </a:r>
          </a:p>
          <a:p>
            <a:r>
              <a:rPr lang="fi-FI" sz="2400" dirty="0" smtClean="0"/>
              <a:t>Esimiehen </a:t>
            </a:r>
            <a:r>
              <a:rPr lang="fi-FI" sz="2400" dirty="0"/>
              <a:t>näkyvämpi </a:t>
            </a:r>
            <a:r>
              <a:rPr lang="fi-FI" sz="2400" dirty="0" smtClean="0"/>
              <a:t>rooli </a:t>
            </a:r>
          </a:p>
          <a:p>
            <a:r>
              <a:rPr lang="fi-FI" sz="2400" dirty="0" smtClean="0"/>
              <a:t>Pedagogiset keskustelut: työyhteisö, taidepedagogit</a:t>
            </a:r>
            <a:endParaRPr lang="fi-FI" sz="2400" dirty="0"/>
          </a:p>
          <a:p>
            <a:r>
              <a:rPr lang="fi-FI" sz="2400" dirty="0" smtClean="0"/>
              <a:t>Työnkuvan </a:t>
            </a:r>
            <a:r>
              <a:rPr lang="fi-FI" sz="2400" dirty="0"/>
              <a:t>tarkempi </a:t>
            </a:r>
            <a:r>
              <a:rPr lang="fi-FI" sz="2400" dirty="0" smtClean="0"/>
              <a:t>määrittely, koulutusta </a:t>
            </a:r>
            <a:r>
              <a:rPr lang="fi-FI" sz="2400" dirty="0"/>
              <a:t>vastaava </a:t>
            </a:r>
            <a:r>
              <a:rPr lang="fi-FI" sz="2400" dirty="0" smtClean="0"/>
              <a:t>palkka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8603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274042"/>
          </a:xfrm>
        </p:spPr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(1) Taidepedagogiikka </a:t>
            </a:r>
            <a:r>
              <a:rPr lang="fi-FI" sz="3200" dirty="0" err="1" smtClean="0"/>
              <a:t>KOT-tukena</a:t>
            </a:r>
            <a:r>
              <a:rPr lang="fi-FI" sz="3200" dirty="0" smtClean="0"/>
              <a:t>:   neurotieteellisestä taustoitusta (</a:t>
            </a:r>
            <a:r>
              <a:rPr lang="fi-FI" sz="3200" dirty="0" err="1" smtClean="0"/>
              <a:t>Sajaniemi</a:t>
            </a:r>
            <a:r>
              <a:rPr lang="fi-FI" sz="3200" dirty="0" smtClean="0"/>
              <a:t> 2016)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42432"/>
              </p:ext>
            </p:extLst>
          </p:nvPr>
        </p:nvGraphicFramePr>
        <p:xfrm>
          <a:off x="323528" y="1412776"/>
          <a:ext cx="835292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464496"/>
              </a:tblGrid>
              <a:tr h="4968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1" baseline="0" dirty="0" smtClean="0">
                          <a:solidFill>
                            <a:schemeClr val="tx1"/>
                          </a:solidFill>
                        </a:rPr>
                        <a:t>Lapsen suojautumiskeinot hälytystilassa</a:t>
                      </a:r>
                    </a:p>
                    <a:p>
                      <a:endParaRPr lang="fi-FI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TAISTELU</a:t>
                      </a:r>
                    </a:p>
                    <a:p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Uhmakkuus, kiroilu, ronskit</a:t>
                      </a:r>
                    </a:p>
                    <a:p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jutut , raivokohtaukset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PAKENEMINEN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Itsen vähättely,  väistäminen, </a:t>
                      </a: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poiskääntyminen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JÄHMETTYMINEN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etäytyminen, </a:t>
                      </a: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sulkeutuminen</a:t>
                      </a:r>
                      <a:endParaRPr lang="fi-FI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 smtClean="0">
                          <a:solidFill>
                            <a:schemeClr val="tx1"/>
                          </a:solidFill>
                        </a:rPr>
                        <a:t>Lapsen säätelemätön, </a:t>
                      </a:r>
                      <a:r>
                        <a:rPr lang="fi-FI" sz="2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2400" b="1" baseline="0" dirty="0" err="1" smtClean="0">
                          <a:solidFill>
                            <a:schemeClr val="tx1"/>
                          </a:solidFill>
                        </a:rPr>
                        <a:t>ei</a:t>
                      </a:r>
                      <a:r>
                        <a:rPr lang="fi-FI" sz="2400" b="1" dirty="0" err="1" smtClean="0">
                          <a:solidFill>
                            <a:schemeClr val="tx1"/>
                          </a:solidFill>
                        </a:rPr>
                        <a:t>-vastaanottavainen</a:t>
                      </a:r>
                      <a:r>
                        <a:rPr lang="fi-FI" sz="2400" b="1" baseline="0" dirty="0" smtClean="0">
                          <a:solidFill>
                            <a:schemeClr val="tx1"/>
                          </a:solidFill>
                        </a:rPr>
                        <a:t>  sisäinen tila</a:t>
                      </a:r>
                      <a:endParaRPr lang="fi-FI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Turvattomuus,</a:t>
                      </a: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 epävarmuus J</a:t>
                      </a: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ännittäminen</a:t>
                      </a:r>
                    </a:p>
                    <a:p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Ulkopuolisuus, joukkoon kuulumattomuus</a:t>
                      </a:r>
                    </a:p>
                    <a:p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Puuttuvat taidot</a:t>
                      </a:r>
                    </a:p>
                    <a:p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Esteet </a:t>
                      </a: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 tavoitteeseen</a:t>
                      </a: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 pääsyssä E</a:t>
                      </a:r>
                      <a:r>
                        <a:rPr lang="fi-FI" sz="2400" b="0" dirty="0" smtClean="0">
                          <a:solidFill>
                            <a:schemeClr val="tx1"/>
                          </a:solidFill>
                        </a:rPr>
                        <a:t>päonnistuminen,</a:t>
                      </a:r>
                      <a:r>
                        <a:rPr lang="fi-FI" sz="2400" b="0" baseline="0" dirty="0" smtClean="0">
                          <a:solidFill>
                            <a:schemeClr val="tx1"/>
                          </a:solidFill>
                        </a:rPr>
                        <a:t> turhautuminen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400" b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i-FI" sz="2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Lapsella e</a:t>
                      </a:r>
                      <a:r>
                        <a:rPr lang="fi-FI" sz="2400" b="1" dirty="0" smtClean="0">
                          <a:solidFill>
                            <a:schemeClr val="tx1"/>
                          </a:solidFill>
                        </a:rPr>
                        <a:t>nemmän vaaran kuin turvan merkkejä</a:t>
                      </a:r>
                      <a:endParaRPr lang="fi-FI" sz="2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0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marL="0" indent="0"/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(2) Taidepedagogiikka </a:t>
            </a:r>
            <a:r>
              <a:rPr lang="fi-FI" sz="3200" dirty="0"/>
              <a:t>KOT-tukena:   neurotieteellisestä taustoitusta (</a:t>
            </a:r>
            <a:r>
              <a:rPr lang="fi-FI" sz="3200" dirty="0" err="1"/>
              <a:t>Sajaniemi</a:t>
            </a:r>
            <a:r>
              <a:rPr lang="fi-FI" sz="3200" dirty="0"/>
              <a:t> 2016)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Taidepedagogin sensitiivisyys , tilanneherkkyys vuorovaikutuksessa </a:t>
            </a:r>
          </a:p>
          <a:p>
            <a:r>
              <a:rPr lang="fi-FI" dirty="0" smtClean="0"/>
              <a:t>vahvistaa </a:t>
            </a:r>
            <a:r>
              <a:rPr lang="fi-FI" dirty="0"/>
              <a:t>turvan merkkejä, löytää myönteisiä merkityksiä</a:t>
            </a:r>
            <a:endParaRPr lang="fi-FI" dirty="0" smtClean="0"/>
          </a:p>
          <a:p>
            <a:r>
              <a:rPr lang="fi-FI" dirty="0"/>
              <a:t>vaimentaa kielteistä </a:t>
            </a:r>
            <a:r>
              <a:rPr lang="fi-FI" dirty="0" smtClean="0"/>
              <a:t>, auttaa </a:t>
            </a:r>
            <a:r>
              <a:rPr lang="fi-FI" dirty="0"/>
              <a:t>pääsemään </a:t>
            </a:r>
            <a:r>
              <a:rPr lang="fi-FI" dirty="0" smtClean="0"/>
              <a:t>eteenpäin</a:t>
            </a:r>
          </a:p>
          <a:p>
            <a:pPr marL="0" indent="0">
              <a:buNone/>
            </a:pPr>
            <a:r>
              <a:rPr lang="fi-FI" b="1" dirty="0" smtClean="0"/>
              <a:t>Sopivasti säädellyn oppimisympäristön luominen  lapsen harjoittelulle </a:t>
            </a:r>
          </a:p>
          <a:p>
            <a:r>
              <a:rPr lang="fi-FI" dirty="0" smtClean="0"/>
              <a:t>Koetut vaaran </a:t>
            </a:r>
            <a:r>
              <a:rPr lang="fi-FI" dirty="0"/>
              <a:t>signaalit eivät </a:t>
            </a:r>
            <a:r>
              <a:rPr lang="fi-FI" dirty="0" smtClean="0"/>
              <a:t>oikeasti </a:t>
            </a:r>
            <a:r>
              <a:rPr lang="fi-FI" dirty="0"/>
              <a:t>vaarallisia </a:t>
            </a:r>
            <a:r>
              <a:rPr lang="fi-FI" dirty="0" smtClean="0"/>
              <a:t>, niitä </a:t>
            </a:r>
            <a:r>
              <a:rPr lang="fi-FI" dirty="0"/>
              <a:t>kohti </a:t>
            </a:r>
            <a:r>
              <a:rPr lang="fi-FI" dirty="0" smtClean="0"/>
              <a:t>meneminen palkitsevaa</a:t>
            </a:r>
          </a:p>
          <a:p>
            <a:r>
              <a:rPr lang="fi-FI" dirty="0" smtClean="0"/>
              <a:t>Jännitys</a:t>
            </a:r>
            <a:r>
              <a:rPr lang="fi-FI" dirty="0"/>
              <a:t> </a:t>
            </a:r>
            <a:r>
              <a:rPr lang="fi-FI" dirty="0" smtClean="0"/>
              <a:t>ja kiihtymys – toimintavalmius - rentous ja tyyntyminen: dynaaminen </a:t>
            </a:r>
            <a:r>
              <a:rPr lang="fi-FI" dirty="0"/>
              <a:t>vuorottelu </a:t>
            </a:r>
            <a:r>
              <a:rPr lang="fi-FI" dirty="0" smtClean="0"/>
              <a:t>vahvistamassa </a:t>
            </a:r>
            <a:r>
              <a:rPr lang="fi-FI" dirty="0"/>
              <a:t>kestävyyttä </a:t>
            </a:r>
            <a:endParaRPr lang="fi-FI" dirty="0" smtClean="0"/>
          </a:p>
          <a:p>
            <a:r>
              <a:rPr lang="fi-FI" dirty="0" smtClean="0">
                <a:sym typeface="Wingdings" panose="05000000000000000000" pitchFamily="2" charset="2"/>
              </a:rPr>
              <a:t>Ryhmätilanteet: yhdessä </a:t>
            </a:r>
            <a:r>
              <a:rPr lang="fi-FI" dirty="0">
                <a:sym typeface="Wingdings" panose="05000000000000000000" pitchFamily="2" charset="2"/>
              </a:rPr>
              <a:t>olemisen riemu vaimentaa vaaratutkan hälytysvalmiutta ja </a:t>
            </a:r>
            <a:r>
              <a:rPr lang="fi-FI" dirty="0" smtClean="0">
                <a:sym typeface="Wingdings" panose="05000000000000000000" pitchFamily="2" charset="2"/>
              </a:rPr>
              <a:t>tasaa stressivasteita</a:t>
            </a:r>
            <a:endParaRPr lang="fi-F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83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" y="1"/>
            <a:ext cx="9254157" cy="6871210"/>
          </a:xfr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"/>
            <a:ext cx="8291264" cy="12687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>
                    <a:lumMod val="95000"/>
                  </a:schemeClr>
                </a:solidFill>
              </a:rPr>
              <a:t>LASTEN </a:t>
            </a:r>
            <a:r>
              <a:rPr lang="fi-FI" dirty="0" smtClean="0">
                <a:solidFill>
                  <a:schemeClr val="bg1">
                    <a:lumMod val="95000"/>
                  </a:schemeClr>
                </a:solidFill>
              </a:rPr>
              <a:t>KULTTUURIKOMPETENSSI</a:t>
            </a:r>
            <a:endParaRPr lang="fi-FI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124744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PK </a:t>
            </a:r>
            <a:r>
              <a:rPr lang="fi-FI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5B ”</a:t>
            </a:r>
            <a:r>
              <a:rPr lang="fi-FI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Mä</a:t>
            </a:r>
            <a:r>
              <a:rPr lang="fi-FI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i-FI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tykkäsin </a:t>
            </a:r>
            <a:r>
              <a:rPr lang="fi-FI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tosta</a:t>
            </a:r>
            <a:r>
              <a:rPr lang="fi-FI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kuvasta</a:t>
            </a:r>
            <a:r>
              <a:rPr lang="fi-FI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” (</a:t>
            </a:r>
            <a:r>
              <a:rPr lang="fi-FI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Kalervo Palsa: </a:t>
            </a:r>
            <a:r>
              <a:rPr lang="fi-FI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Paluu)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38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6C9211A87B754EB258E20B52AC8185" ma:contentTypeVersion="4" ma:contentTypeDescription="Luo uusi asiakirja." ma:contentTypeScope="" ma:versionID="8d6c0644c266ea0ce0f15d8abdb12289">
  <xsd:schema xmlns:xsd="http://www.w3.org/2001/XMLSchema" xmlns:xs="http://www.w3.org/2001/XMLSchema" xmlns:p="http://schemas.microsoft.com/office/2006/metadata/properties" xmlns:ns2="66e35796-76ab-4301-94e4-caea00798004" targetNamespace="http://schemas.microsoft.com/office/2006/metadata/properties" ma:root="true" ma:fieldsID="cebdaec03111e0177f428e932fe4578f" ns2:_="">
    <xsd:import namespace="66e35796-76ab-4301-94e4-caea0079800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35796-76ab-4301-94e4-caea007980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FF686-7418-42C1-A1B4-A73DBC3C9BF3}"/>
</file>

<file path=customXml/itemProps2.xml><?xml version="1.0" encoding="utf-8"?>
<ds:datastoreItem xmlns:ds="http://schemas.openxmlformats.org/officeDocument/2006/customXml" ds:itemID="{923AE0B5-CBF8-413A-8FC0-72D52F5206E1}"/>
</file>

<file path=customXml/itemProps3.xml><?xml version="1.0" encoding="utf-8"?>
<ds:datastoreItem xmlns:ds="http://schemas.openxmlformats.org/officeDocument/2006/customXml" ds:itemID="{2DD0D0DD-7930-421B-822F-25632DCDC0FE}"/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1563</Words>
  <Application>Microsoft Office PowerPoint</Application>
  <PresentationFormat>Näytössä katseltava diaesitys (4:3)</PresentationFormat>
  <Paragraphs>280</Paragraphs>
  <Slides>34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34</vt:i4>
      </vt:variant>
    </vt:vector>
  </HeadingPairs>
  <TitlesOfParts>
    <vt:vector size="35" baseType="lpstr">
      <vt:lpstr>Office-teema</vt:lpstr>
      <vt:lpstr>PowerPoint-esitys</vt:lpstr>
      <vt:lpstr>PowerPoint-esitys</vt:lpstr>
      <vt:lpstr>PowerPoint-esitys</vt:lpstr>
      <vt:lpstr>PowerPoint-esitys</vt:lpstr>
      <vt:lpstr>TAIKAVA-hankkeessa luotu toimintakulttuuri</vt:lpstr>
      <vt:lpstr>Taidepedagogien näkemyksiä keväällä 2015</vt:lpstr>
      <vt:lpstr> (1) Taidepedagogiikka KOT-tukena:   neurotieteellisestä taustoitusta (Sajaniemi 2016) </vt:lpstr>
      <vt:lpstr> (2) Taidepedagogiikka KOT-tukena:   neurotieteellisestä taustoitusta (Sajaniemi 2016)</vt:lpstr>
      <vt:lpstr>LASTEN KULTTUURIKOMPETENSSI</vt:lpstr>
      <vt:lpstr>Lasten palaute, pk 5B: kuvien pohjalta keskustelut päiväpiirillä</vt:lpstr>
      <vt:lpstr>Lasten palaute: haastattelut 2016</vt:lpstr>
      <vt:lpstr>Lasten kulttuurikompetenssi TAIKAVA-hankkeessa</vt:lpstr>
      <vt:lpstr>TAIKAVA-KEHYS : kasvattajien lapsikäsitykset </vt:lpstr>
      <vt:lpstr>TAIKAVA-KEHYS: Kasvattajien taidekäsitykset</vt:lpstr>
      <vt:lpstr>TAIKAVA-KEHYS: oppimis- ja taidekasvatuskäsitykset </vt:lpstr>
      <vt:lpstr>.</vt:lpstr>
      <vt:lpstr>Kulttuuriset oikeudet: lasten tasavertaisuus (1)</vt:lpstr>
      <vt:lpstr>Kulttuuriset oikeudet: lasten tasavertaisuus (2)</vt:lpstr>
      <vt:lpstr>Kulttuuriset oikeudet: lasten tasavertaisuus (3)</vt:lpstr>
      <vt:lpstr>Taidepedagoginen toiminta lasten kulttuuristen oikeuksien vahvistajana</vt:lpstr>
      <vt:lpstr>Taiteen ja kulttuurin itseisarvoinen merkitys: lasten valmiudet omaksua, käyttää ja muuttaa kulttuuria</vt:lpstr>
      <vt:lpstr>Taidepedagoginen toiminta laadukkaana lastenkulttuurina</vt:lpstr>
      <vt:lpstr>Taiteen ja kulttuurin välineellinen merkitys</vt:lpstr>
      <vt:lpstr>Taidepedagoginen toiminta suojaavana tekijänä riskiryhmään kuuluville lapsille</vt:lpstr>
      <vt:lpstr>Lasten kulttuurikompetenssi TAIKAVA-hankkeessa</vt:lpstr>
      <vt:lpstr>TAIKAVA-pedagogiikan avaintekijöitä (1)</vt:lpstr>
      <vt:lpstr>TAIKAVA-pedagogiikan avaintekijöitä (2)</vt:lpstr>
      <vt:lpstr>TAIKAVA - miten eteenpäin?</vt:lpstr>
      <vt:lpstr>Taidepedagogiikan yhteydet</vt:lpstr>
      <vt:lpstr>TAIKAVA-hanke osana suomalaista taidekasvatusjärjestelmää</vt:lpstr>
      <vt:lpstr>Taidepedagogiikka kasvun ja oppimisen tukena (KOT)</vt:lpstr>
      <vt:lpstr>Lasten kulttuurikompetenssi </vt:lpstr>
      <vt:lpstr>Taidepedagogit varhaiskasvatuksessa –  TAIKAVA-hanke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Lasten  tasapainoinen kehitys ja  kulttuurinen kompetenssi TAIKAVA-kehittämishankkeessa 2014-2016 "The well-balanced development of the children in arts educational development project TAIKAVA 2014-2016 "</dc:title>
  <dc:creator>leena</dc:creator>
  <cp:lastModifiedBy>leena</cp:lastModifiedBy>
  <cp:revision>184</cp:revision>
  <cp:lastPrinted>2016-11-22T13:10:23Z</cp:lastPrinted>
  <dcterms:created xsi:type="dcterms:W3CDTF">2016-03-10T09:54:18Z</dcterms:created>
  <dcterms:modified xsi:type="dcterms:W3CDTF">2016-11-23T22:12:34Z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0x010100AE6C9211A87B754EB258E20B52AC8185</vt:lpwstr>
  </property>
</Properties>
</file>