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95" r:id="rId3"/>
    <p:sldId id="296" r:id="rId4"/>
    <p:sldId id="297" r:id="rId5"/>
    <p:sldId id="298" r:id="rId6"/>
    <p:sldId id="299" r:id="rId7"/>
    <p:sldId id="264" r:id="rId8"/>
    <p:sldId id="263" r:id="rId9"/>
    <p:sldId id="289" r:id="rId10"/>
    <p:sldId id="257" r:id="rId11"/>
    <p:sldId id="268" r:id="rId12"/>
    <p:sldId id="270" r:id="rId13"/>
    <p:sldId id="269" r:id="rId14"/>
    <p:sldId id="265" r:id="rId15"/>
    <p:sldId id="276" r:id="rId16"/>
    <p:sldId id="277" r:id="rId17"/>
    <p:sldId id="278" r:id="rId18"/>
    <p:sldId id="266" r:id="rId19"/>
    <p:sldId id="267" r:id="rId20"/>
    <p:sldId id="293" r:id="rId21"/>
    <p:sldId id="282" r:id="rId22"/>
    <p:sldId id="284" r:id="rId23"/>
    <p:sldId id="261" r:id="rId24"/>
    <p:sldId id="259" r:id="rId25"/>
    <p:sldId id="260" r:id="rId26"/>
    <p:sldId id="262" r:id="rId27"/>
    <p:sldId id="271" r:id="rId28"/>
    <p:sldId id="272" r:id="rId29"/>
    <p:sldId id="275" r:id="rId30"/>
    <p:sldId id="287" r:id="rId31"/>
    <p:sldId id="273" r:id="rId32"/>
    <p:sldId id="292" r:id="rId33"/>
    <p:sldId id="288" r:id="rId34"/>
    <p:sldId id="279" r:id="rId35"/>
    <p:sldId id="280" r:id="rId36"/>
    <p:sldId id="281" r:id="rId37"/>
    <p:sldId id="283" r:id="rId38"/>
    <p:sldId id="285" r:id="rId39"/>
    <p:sldId id="294" r:id="rId4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8" y="-102"/>
      </p:cViewPr>
      <p:guideLst>
        <p:guide orient="horz" pos="2160"/>
        <p:guide pos="2880"/>
      </p:guideLst>
    </p:cSldViewPr>
  </p:slideViewPr>
  <p:notesTextViewPr>
    <p:cViewPr>
      <p:scale>
        <a:sx n="1" d="1"/>
        <a:sy n="1" d="1"/>
      </p:scale>
      <p:origin x="0" y="0"/>
    </p:cViewPr>
  </p:notesTextViewPr>
  <p:sorterViewPr>
    <p:cViewPr>
      <p:scale>
        <a:sx n="100" d="100"/>
        <a:sy n="100" d="100"/>
      </p:scale>
      <p:origin x="0" y="67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9441A9-649F-4646-BD43-C4D243F6B1F1}" type="datetimeFigureOut">
              <a:rPr lang="fi-FI" smtClean="0"/>
              <a:t>23.11.2016</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559679-C1D5-4877-AD59-A92480BDCC5A}" type="slidenum">
              <a:rPr lang="fi-FI" smtClean="0"/>
              <a:t>‹#›</a:t>
            </a:fld>
            <a:endParaRPr lang="fi-FI"/>
          </a:p>
        </p:txBody>
      </p:sp>
    </p:spTree>
    <p:extLst>
      <p:ext uri="{BB962C8B-B14F-4D97-AF65-F5344CB8AC3E}">
        <p14:creationId xmlns:p14="http://schemas.microsoft.com/office/powerpoint/2010/main" val="3600906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0DC57-B87A-4BF0-B1A9-70FE53F007D4}" type="datetimeFigureOut">
              <a:rPr lang="fi-FI" smtClean="0"/>
              <a:t>23.11.2016</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8F329-01B3-42B1-A893-FE65E27288A6}" type="slidenum">
              <a:rPr lang="fi-FI" smtClean="0"/>
              <a:t>‹#›</a:t>
            </a:fld>
            <a:endParaRPr lang="fi-FI"/>
          </a:p>
        </p:txBody>
      </p:sp>
    </p:spTree>
    <p:extLst>
      <p:ext uri="{BB962C8B-B14F-4D97-AF65-F5344CB8AC3E}">
        <p14:creationId xmlns:p14="http://schemas.microsoft.com/office/powerpoint/2010/main" val="224094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4036"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4403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45ACB80-4843-4E26-B69C-D1D113356B68}" type="slidenum">
              <a:rPr lang="en-US" altLang="fi-FI" smtClean="0">
                <a:latin typeface="Arial" charset="0"/>
                <a:cs typeface="Arial" charset="0"/>
              </a:rPr>
              <a:pPr eaLnBrk="1" hangingPunct="1">
                <a:spcBef>
                  <a:spcPct val="0"/>
                </a:spcBef>
              </a:pPr>
              <a:t>3</a:t>
            </a:fld>
            <a:endParaRPr lang="en-US" altLang="fi-FI"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2772"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277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C0B3249-E8FB-4FA2-AFA8-6029E0FE23EA}" type="slidenum">
              <a:rPr lang="en-US" altLang="fi-FI" smtClean="0">
                <a:latin typeface="Arial" charset="0"/>
                <a:cs typeface="Arial" charset="0"/>
              </a:rPr>
              <a:pPr eaLnBrk="1" hangingPunct="1">
                <a:spcBef>
                  <a:spcPct val="0"/>
                </a:spcBef>
              </a:pPr>
              <a:t>27</a:t>
            </a:fld>
            <a:endParaRPr lang="en-US" altLang="fi-FI"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3796"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200" smtClean="0">
              <a:latin typeface="Arial" charset="0"/>
              <a:cs typeface="Arial" charset="0"/>
            </a:endParaRPr>
          </a:p>
        </p:txBody>
      </p:sp>
      <p:sp>
        <p:nvSpPr>
          <p:cNvPr id="3379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CFFA59-8E83-4E3F-A25A-C1031EAFF895}" type="slidenum">
              <a:rPr lang="en-US" altLang="fi-FI" sz="1200" smtClean="0">
                <a:latin typeface="Arial" charset="0"/>
                <a:cs typeface="Arial" charset="0"/>
              </a:rPr>
              <a:pPr eaLnBrk="1" hangingPunct="1"/>
              <a:t>28</a:t>
            </a:fld>
            <a:endParaRPr lang="en-US" altLang="fi-FI" sz="120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5844"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200" smtClean="0">
              <a:latin typeface="Arial" charset="0"/>
              <a:cs typeface="Arial" charset="0"/>
            </a:endParaRPr>
          </a:p>
        </p:txBody>
      </p:sp>
      <p:sp>
        <p:nvSpPr>
          <p:cNvPr id="3584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772162F-D83D-4ACD-B84F-135BD278B320}" type="slidenum">
              <a:rPr lang="en-US" altLang="fi-FI" sz="1200" smtClean="0">
                <a:latin typeface="Arial" charset="0"/>
                <a:cs typeface="Arial" charset="0"/>
              </a:rPr>
              <a:pPr eaLnBrk="1" hangingPunct="1"/>
              <a:t>29</a:t>
            </a:fld>
            <a:endParaRPr lang="en-US" altLang="fi-FI" sz="120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4820"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482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78C5549-4141-4B7C-B3A3-C78214827F86}" type="slidenum">
              <a:rPr lang="en-US" altLang="fi-FI" smtClean="0">
                <a:latin typeface="Arial" charset="0"/>
                <a:cs typeface="Arial" charset="0"/>
              </a:rPr>
              <a:pPr eaLnBrk="1" hangingPunct="1">
                <a:spcBef>
                  <a:spcPct val="0"/>
                </a:spcBef>
              </a:pPr>
              <a:t>31</a:t>
            </a:fld>
            <a:endParaRPr lang="en-US" altLang="fi-FI"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9940"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994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838D18E-2FAA-4F5F-8BEC-B55A7F000DDD}" type="slidenum">
              <a:rPr lang="en-US" altLang="fi-FI" smtClean="0">
                <a:latin typeface="Arial" charset="0"/>
                <a:cs typeface="Arial" charset="0"/>
              </a:rPr>
              <a:pPr eaLnBrk="1" hangingPunct="1">
                <a:spcBef>
                  <a:spcPct val="0"/>
                </a:spcBef>
              </a:pPr>
              <a:t>34</a:t>
            </a:fld>
            <a:endParaRPr lang="en-US" altLang="fi-FI"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5060"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4506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9E5D1FB-6336-4DE2-B455-0D0D7339ACE6}" type="slidenum">
              <a:rPr lang="en-US" altLang="fi-FI" smtClean="0">
                <a:latin typeface="Arial" charset="0"/>
                <a:cs typeface="Arial" charset="0"/>
              </a:rPr>
              <a:pPr eaLnBrk="1" hangingPunct="1">
                <a:spcBef>
                  <a:spcPct val="0"/>
                </a:spcBef>
              </a:pPr>
              <a:t>38</a:t>
            </a:fld>
            <a:endParaRPr lang="en-US" altLang="fi-FI"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29700"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200" smtClean="0">
              <a:latin typeface="Arial" charset="0"/>
              <a:cs typeface="Arial" charset="0"/>
            </a:endParaRPr>
          </a:p>
        </p:txBody>
      </p:sp>
      <p:sp>
        <p:nvSpPr>
          <p:cNvPr id="29701"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D0894B-B793-47E6-AF53-E205F1149534}" type="slidenum">
              <a:rPr lang="en-US" altLang="fi-FI" sz="1200" smtClean="0">
                <a:latin typeface="Arial" charset="0"/>
                <a:cs typeface="Arial" charset="0"/>
              </a:rPr>
              <a:pPr eaLnBrk="1" hangingPunct="1"/>
              <a:t>14</a:t>
            </a:fld>
            <a:endParaRPr lang="en-US" altLang="fi-FI" sz="12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6868"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686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31A243-17D2-465E-9ED6-8C53249ABAD8}" type="slidenum">
              <a:rPr lang="en-US" altLang="fi-FI" smtClean="0">
                <a:latin typeface="Arial" charset="0"/>
                <a:cs typeface="Arial" charset="0"/>
              </a:rPr>
              <a:pPr eaLnBrk="1" hangingPunct="1">
                <a:spcBef>
                  <a:spcPct val="0"/>
                </a:spcBef>
              </a:pPr>
              <a:t>15</a:t>
            </a:fld>
            <a:endParaRPr lang="en-US" altLang="fi-FI"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7892"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789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298C52E-1B84-445B-AD8D-43432DAD30E0}" type="slidenum">
              <a:rPr lang="en-US" altLang="fi-FI" smtClean="0">
                <a:latin typeface="Arial" charset="0"/>
                <a:cs typeface="Arial" charset="0"/>
              </a:rPr>
              <a:pPr eaLnBrk="1" hangingPunct="1">
                <a:spcBef>
                  <a:spcPct val="0"/>
                </a:spcBef>
              </a:pPr>
              <a:t>16</a:t>
            </a:fld>
            <a:endParaRPr lang="en-US" altLang="fi-FI"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8916"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200" smtClean="0">
              <a:latin typeface="Arial" charset="0"/>
              <a:cs typeface="Arial" charset="0"/>
            </a:endParaRPr>
          </a:p>
        </p:txBody>
      </p:sp>
      <p:sp>
        <p:nvSpPr>
          <p:cNvPr id="3891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72845C6-FB56-4224-BBAF-056D7333C5A4}" type="slidenum">
              <a:rPr lang="en-US" altLang="fi-FI" sz="1200" smtClean="0">
                <a:latin typeface="Arial" charset="0"/>
                <a:cs typeface="Arial" charset="0"/>
              </a:rPr>
              <a:pPr eaLnBrk="1" hangingPunct="1"/>
              <a:t>17</a:t>
            </a:fld>
            <a:endParaRPr lang="en-US" altLang="fi-FI" sz="120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0724"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0725"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21B5ECA-DFDA-403E-B91C-77C7CB400E69}" type="slidenum">
              <a:rPr lang="en-US" altLang="fi-FI" smtClean="0">
                <a:latin typeface="Arial" charset="0"/>
                <a:cs typeface="Arial" charset="0"/>
              </a:rPr>
              <a:pPr eaLnBrk="1" hangingPunct="1">
                <a:spcBef>
                  <a:spcPct val="0"/>
                </a:spcBef>
              </a:pPr>
              <a:t>18</a:t>
            </a:fld>
            <a:endParaRPr lang="en-US" altLang="fi-FI"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1748"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31749"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52159CC-D8AD-46D5-98BA-675BED870DD3}" type="slidenum">
              <a:rPr lang="en-US" altLang="fi-FI" smtClean="0">
                <a:latin typeface="Arial" charset="0"/>
                <a:cs typeface="Arial" charset="0"/>
              </a:rPr>
              <a:pPr eaLnBrk="1" hangingPunct="1">
                <a:spcBef>
                  <a:spcPct val="0"/>
                </a:spcBef>
              </a:pPr>
              <a:t>19</a:t>
            </a:fld>
            <a:endParaRPr lang="en-US" altLang="fi-FI"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3012"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43013"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D483017-8748-455B-96C1-D6DFAE8BB4B8}" type="slidenum">
              <a:rPr lang="en-US" altLang="fi-FI" smtClean="0">
                <a:latin typeface="Arial" charset="0"/>
                <a:cs typeface="Arial" charset="0"/>
              </a:rPr>
              <a:pPr eaLnBrk="1" hangingPunct="1">
                <a:spcBef>
                  <a:spcPct val="0"/>
                </a:spcBef>
              </a:pPr>
              <a:t>21</a:t>
            </a:fld>
            <a:endParaRPr lang="en-US" altLang="fi-FI"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4036" name="Date Placeholder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fi-FI" altLang="fi-FI" smtClean="0">
              <a:latin typeface="Arial" charset="0"/>
              <a:cs typeface="Arial" charset="0"/>
            </a:endParaRPr>
          </a:p>
        </p:txBody>
      </p:sp>
      <p:sp>
        <p:nvSpPr>
          <p:cNvPr id="44037" name="Slide Number Placeholder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45ACB80-4843-4E26-B69C-D1D113356B68}" type="slidenum">
              <a:rPr lang="en-US" altLang="fi-FI" smtClean="0">
                <a:latin typeface="Arial" charset="0"/>
                <a:cs typeface="Arial" charset="0"/>
              </a:rPr>
              <a:pPr eaLnBrk="1" hangingPunct="1">
                <a:spcBef>
                  <a:spcPct val="0"/>
                </a:spcBef>
              </a:pPr>
              <a:t>22</a:t>
            </a:fld>
            <a:endParaRPr lang="en-US" altLang="fi-FI"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8B671D98-0630-4604-A8CB-49C4A0574740}" type="datetimeFigureOut">
              <a:rPr lang="fi-FI" smtClean="0"/>
              <a:t>23.11.2016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178114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B671D98-0630-4604-A8CB-49C4A0574740}" type="datetimeFigureOut">
              <a:rPr lang="fi-FI" smtClean="0"/>
              <a:t>23.11.2016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252280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B671D98-0630-4604-A8CB-49C4A0574740}" type="datetimeFigureOut">
              <a:rPr lang="fi-FI" smtClean="0"/>
              <a:t>23.11.2016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1365477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Otsikkodia">
    <p:bg>
      <p:bgPr>
        <a:solidFill>
          <a:schemeClr val="bg1"/>
        </a:solidFill>
        <a:effectLst/>
      </p:bgPr>
    </p:bg>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289" y="-19468"/>
            <a:ext cx="9170289" cy="6877468"/>
          </a:xfrm>
          <a:prstGeom prst="rect">
            <a:avLst/>
          </a:prstGeom>
        </p:spPr>
      </p:pic>
      <p:sp>
        <p:nvSpPr>
          <p:cNvPr id="21507" name="Rectangle 3"/>
          <p:cNvSpPr>
            <a:spLocks noGrp="1" noChangeArrowheads="1"/>
          </p:cNvSpPr>
          <p:nvPr>
            <p:ph type="ctrTitle"/>
          </p:nvPr>
        </p:nvSpPr>
        <p:spPr>
          <a:xfrm>
            <a:off x="583223" y="1268414"/>
            <a:ext cx="8242789" cy="4321175"/>
          </a:xfrm>
        </p:spPr>
        <p:txBody>
          <a:bodyPr/>
          <a:lstStyle>
            <a:lvl1pPr>
              <a:defRPr sz="2900"/>
            </a:lvl1pPr>
          </a:lstStyle>
          <a:p>
            <a:pPr lvl="0"/>
            <a:r>
              <a:rPr lang="fi-FI" altLang="fi-FI" noProof="0" smtClean="0"/>
              <a:t>Muokkaa perustyyl. napsautt.</a:t>
            </a:r>
            <a:endParaRPr lang="fi-FI" altLang="fi-FI" noProof="0" dirty="0" smtClean="0"/>
          </a:p>
        </p:txBody>
      </p:sp>
      <p:sp>
        <p:nvSpPr>
          <p:cNvPr id="21509" name="Rectangle 5"/>
          <p:cNvSpPr>
            <a:spLocks noGrp="1" noChangeArrowheads="1"/>
          </p:cNvSpPr>
          <p:nvPr>
            <p:ph type="dt" sz="half" idx="2"/>
          </p:nvPr>
        </p:nvSpPr>
        <p:spPr>
          <a:xfrm>
            <a:off x="5901105" y="188913"/>
            <a:ext cx="2133600" cy="476250"/>
          </a:xfrm>
          <a:prstGeom prst="rect">
            <a:avLst/>
          </a:prstGeom>
        </p:spPr>
        <p:txBody>
          <a:bodyPr lIns="87276" tIns="43638" rIns="87276" bIns="43638"/>
          <a:lstStyle>
            <a:lvl1pPr>
              <a:defRPr>
                <a:solidFill>
                  <a:schemeClr val="tx1"/>
                </a:solidFill>
              </a:defRPr>
            </a:lvl1pPr>
          </a:lstStyle>
          <a:p>
            <a:endParaRPr lang="fi-FI" altLang="fi-FI"/>
          </a:p>
        </p:txBody>
      </p:sp>
      <p:sp>
        <p:nvSpPr>
          <p:cNvPr id="21510" name="Rectangle 6"/>
          <p:cNvSpPr>
            <a:spLocks noGrp="1" noChangeArrowheads="1"/>
          </p:cNvSpPr>
          <p:nvPr>
            <p:ph type="ftr" sz="quarter" idx="3"/>
          </p:nvPr>
        </p:nvSpPr>
        <p:spPr>
          <a:xfrm>
            <a:off x="2511670" y="188913"/>
            <a:ext cx="2895600" cy="476250"/>
          </a:xfrm>
          <a:prstGeom prst="rect">
            <a:avLst/>
          </a:prstGeom>
        </p:spPr>
        <p:txBody>
          <a:bodyPr lIns="87276" tIns="43638" rIns="87276" bIns="43638"/>
          <a:lstStyle>
            <a:lvl1pPr>
              <a:defRPr>
                <a:solidFill>
                  <a:schemeClr val="tx1"/>
                </a:solidFill>
              </a:defRPr>
            </a:lvl1pPr>
          </a:lstStyle>
          <a:p>
            <a:endParaRPr lang="fi-FI" altLang="fi-FI"/>
          </a:p>
        </p:txBody>
      </p:sp>
      <p:pic>
        <p:nvPicPr>
          <p:cNvPr id="3" name="Kuva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0927" y="332657"/>
            <a:ext cx="2193231" cy="1302441"/>
          </a:xfrm>
          <a:prstGeom prst="rect">
            <a:avLst/>
          </a:prstGeom>
        </p:spPr>
      </p:pic>
      <p:sp>
        <p:nvSpPr>
          <p:cNvPr id="4" name="Suorakulmio 3"/>
          <p:cNvSpPr/>
          <p:nvPr userDrawn="1"/>
        </p:nvSpPr>
        <p:spPr>
          <a:xfrm>
            <a:off x="450927" y="5814246"/>
            <a:ext cx="5032952" cy="333742"/>
          </a:xfrm>
          <a:prstGeom prst="rect">
            <a:avLst/>
          </a:prstGeom>
          <a:solidFill>
            <a:schemeClr val="bg1"/>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7" tIns="35717" rIns="35717" bIns="35717" numCol="1" spcCol="26788" rtlCol="0" anchor="ctr">
            <a:spAutoFit/>
          </a:bodyPr>
          <a:lstStyle/>
          <a:p>
            <a:pPr marL="0" marR="0" indent="0" algn="ctr" defTabSz="410751" rtl="0" fontAlgn="auto" latinLnBrk="0" hangingPunct="0">
              <a:lnSpc>
                <a:spcPct val="100000"/>
              </a:lnSpc>
              <a:spcBef>
                <a:spcPts val="0"/>
              </a:spcBef>
              <a:spcAft>
                <a:spcPts val="0"/>
              </a:spcAft>
              <a:buClrTx/>
              <a:buSzTx/>
              <a:buFontTx/>
              <a:buNone/>
              <a:tabLst/>
            </a:pPr>
            <a:endParaRPr kumimoji="0" lang="fi-FI" sz="1700" b="0" i="0" u="none" strike="noStrike" cap="none" spc="0" normalizeH="0" baseline="0">
              <a:ln>
                <a:noFill/>
              </a:ln>
              <a:solidFill>
                <a:srgbClr val="44A938"/>
              </a:solidFill>
              <a:effectLst/>
              <a:uFillTx/>
              <a:latin typeface="+mn-lt"/>
              <a:ea typeface="+mn-ea"/>
              <a:cs typeface="+mn-cs"/>
              <a:sym typeface="Helvetica Light"/>
            </a:endParaRPr>
          </a:p>
        </p:txBody>
      </p:sp>
    </p:spTree>
    <p:extLst>
      <p:ext uri="{BB962C8B-B14F-4D97-AF65-F5344CB8AC3E}">
        <p14:creationId xmlns:p14="http://schemas.microsoft.com/office/powerpoint/2010/main" val="21701346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B671D98-0630-4604-A8CB-49C4A0574740}" type="datetimeFigureOut">
              <a:rPr lang="fi-FI" smtClean="0"/>
              <a:t>23.11.2016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390132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671D98-0630-4604-A8CB-49C4A0574740}" type="datetimeFigureOut">
              <a:rPr lang="fi-FI" smtClean="0"/>
              <a:t>23.11.2016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22005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8B671D98-0630-4604-A8CB-49C4A0574740}" type="datetimeFigureOut">
              <a:rPr lang="fi-FI" smtClean="0"/>
              <a:t>23.11.2016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39671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8B671D98-0630-4604-A8CB-49C4A0574740}" type="datetimeFigureOut">
              <a:rPr lang="fi-FI" smtClean="0"/>
              <a:t>23.11.2016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158376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8B671D98-0630-4604-A8CB-49C4A0574740}" type="datetimeFigureOut">
              <a:rPr lang="fi-FI" smtClean="0"/>
              <a:t>23.11.2016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314433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71D98-0630-4604-A8CB-49C4A0574740}" type="datetimeFigureOut">
              <a:rPr lang="fi-FI" smtClean="0"/>
              <a:t>23.11.2016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354369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71D98-0630-4604-A8CB-49C4A0574740}" type="datetimeFigureOut">
              <a:rPr lang="fi-FI" smtClean="0"/>
              <a:t>23.11.2016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3671950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71D98-0630-4604-A8CB-49C4A0574740}" type="datetimeFigureOut">
              <a:rPr lang="fi-FI" smtClean="0"/>
              <a:t>23.11.2016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62BF5D7-3FCA-4F57-BFD5-2558F61F5817}" type="slidenum">
              <a:rPr lang="fi-FI" smtClean="0"/>
              <a:t>‹#›</a:t>
            </a:fld>
            <a:endParaRPr lang="fi-FI"/>
          </a:p>
        </p:txBody>
      </p:sp>
    </p:spTree>
    <p:extLst>
      <p:ext uri="{BB962C8B-B14F-4D97-AF65-F5344CB8AC3E}">
        <p14:creationId xmlns:p14="http://schemas.microsoft.com/office/powerpoint/2010/main" val="315960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71D98-0630-4604-A8CB-49C4A0574740}" type="datetimeFigureOut">
              <a:rPr lang="fi-FI" smtClean="0"/>
              <a:t>23.11.2016</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BF5D7-3FCA-4F57-BFD5-2558F61F5817}" type="slidenum">
              <a:rPr lang="fi-FI" smtClean="0"/>
              <a:t>‹#›</a:t>
            </a:fld>
            <a:endParaRPr lang="fi-FI"/>
          </a:p>
        </p:txBody>
      </p:sp>
    </p:spTree>
    <p:extLst>
      <p:ext uri="{BB962C8B-B14F-4D97-AF65-F5344CB8AC3E}">
        <p14:creationId xmlns:p14="http://schemas.microsoft.com/office/powerpoint/2010/main" val="118650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2763739"/>
          </a:xfrm>
        </p:spPr>
        <p:txBody>
          <a:bodyPr>
            <a:normAutofit/>
          </a:bodyPr>
          <a:lstStyle/>
          <a:p>
            <a:r>
              <a:rPr lang="fi-FI" b="1" dirty="0" smtClean="0"/>
              <a:t>Joustavan koulupäivän malli osana perusopetuksen kehittämistä</a:t>
            </a:r>
            <a:endParaRPr lang="fi-FI" b="1" dirty="0"/>
          </a:p>
        </p:txBody>
      </p:sp>
      <p:sp>
        <p:nvSpPr>
          <p:cNvPr id="3" name="Subtitle 2"/>
          <p:cNvSpPr>
            <a:spLocks noGrp="1"/>
          </p:cNvSpPr>
          <p:nvPr>
            <p:ph type="subTitle" idx="1"/>
          </p:nvPr>
        </p:nvSpPr>
        <p:spPr>
          <a:xfrm>
            <a:off x="1371600" y="3886200"/>
            <a:ext cx="6400800" cy="1991072"/>
          </a:xfrm>
        </p:spPr>
        <p:txBody>
          <a:bodyPr>
            <a:normAutofit lnSpcReduction="10000"/>
          </a:bodyPr>
          <a:lstStyle/>
          <a:p>
            <a:r>
              <a:rPr lang="fi-FI" dirty="0" smtClean="0">
                <a:solidFill>
                  <a:schemeClr val="tx1"/>
                </a:solidFill>
              </a:rPr>
              <a:t>Lea Pulkkinen</a:t>
            </a:r>
          </a:p>
          <a:p>
            <a:endParaRPr lang="fi-FI" sz="2600" dirty="0" smtClean="0">
              <a:solidFill>
                <a:schemeClr val="tx1"/>
              </a:solidFill>
            </a:endParaRPr>
          </a:p>
          <a:p>
            <a:r>
              <a:rPr lang="fi-FI" sz="2600" dirty="0" smtClean="0">
                <a:solidFill>
                  <a:schemeClr val="tx1"/>
                </a:solidFill>
              </a:rPr>
              <a:t>Valtakunnallinen lastenkulttuurifoorumi</a:t>
            </a:r>
            <a:endParaRPr lang="fi-FI" sz="2600" dirty="0" smtClean="0">
              <a:solidFill>
                <a:schemeClr val="tx1"/>
              </a:solidFill>
            </a:endParaRPr>
          </a:p>
          <a:p>
            <a:r>
              <a:rPr lang="fi-FI" sz="2600" dirty="0" smtClean="0">
                <a:solidFill>
                  <a:schemeClr val="tx1"/>
                </a:solidFill>
              </a:rPr>
              <a:t>Heureka, 24.11.2016</a:t>
            </a:r>
            <a:endParaRPr lang="fi-FI" sz="2600" dirty="0" smtClean="0">
              <a:solidFill>
                <a:schemeClr val="tx1"/>
              </a:solidFill>
            </a:endParaRPr>
          </a:p>
          <a:p>
            <a:endParaRPr lang="fi-FI" sz="2600" dirty="0">
              <a:solidFill>
                <a:schemeClr val="tx1"/>
              </a:solidFill>
            </a:endParaRPr>
          </a:p>
          <a:p>
            <a:endParaRPr lang="fi-FI" sz="2600" dirty="0" smtClean="0">
              <a:solidFill>
                <a:schemeClr val="tx1"/>
              </a:solidFill>
            </a:endParaRPr>
          </a:p>
          <a:p>
            <a:endParaRPr lang="fi-FI" dirty="0">
              <a:solidFill>
                <a:schemeClr val="tx1"/>
              </a:solidFill>
            </a:endParaRPr>
          </a:p>
        </p:txBody>
      </p:sp>
    </p:spTree>
    <p:extLst>
      <p:ext uri="{BB962C8B-B14F-4D97-AF65-F5344CB8AC3E}">
        <p14:creationId xmlns:p14="http://schemas.microsoft.com/office/powerpoint/2010/main" val="1763964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706090"/>
          </a:xfrm>
        </p:spPr>
        <p:txBody>
          <a:bodyPr>
            <a:normAutofit fontScale="90000"/>
          </a:bodyPr>
          <a:lstStyle/>
          <a:p>
            <a:r>
              <a:rPr lang="fi-FI" sz="3600" b="1" dirty="0" smtClean="0"/>
              <a:t>Miksi koulupäivää pitäisi uudistaa?</a:t>
            </a:r>
            <a:br>
              <a:rPr lang="fi-FI" sz="3600" b="1" dirty="0" smtClean="0"/>
            </a:br>
            <a:endParaRPr lang="fi-FI" sz="3600" b="1" dirty="0"/>
          </a:p>
        </p:txBody>
      </p:sp>
      <p:sp>
        <p:nvSpPr>
          <p:cNvPr id="3" name="Content Placeholder 2"/>
          <p:cNvSpPr>
            <a:spLocks noGrp="1"/>
          </p:cNvSpPr>
          <p:nvPr>
            <p:ph idx="1"/>
          </p:nvPr>
        </p:nvSpPr>
        <p:spPr>
          <a:xfrm>
            <a:off x="457200" y="1052736"/>
            <a:ext cx="8229600" cy="5073427"/>
          </a:xfrm>
        </p:spPr>
        <p:txBody>
          <a:bodyPr>
            <a:normAutofit/>
          </a:bodyPr>
          <a:lstStyle/>
          <a:p>
            <a:pPr>
              <a:buFontTx/>
              <a:buChar char="-"/>
            </a:pPr>
            <a:r>
              <a:rPr lang="fi-FI" sz="2400" b="1" dirty="0" smtClean="0"/>
              <a:t>Yhteiskunnan muutokset</a:t>
            </a:r>
          </a:p>
          <a:p>
            <a:pPr>
              <a:buFontTx/>
              <a:buChar char="-"/>
            </a:pPr>
            <a:r>
              <a:rPr lang="fi-FI" sz="2400" b="1" dirty="0" smtClean="0"/>
              <a:t>Lasten yksinäisyys ja aikuiskontaktien puute</a:t>
            </a:r>
          </a:p>
          <a:p>
            <a:pPr>
              <a:buFontTx/>
              <a:buChar char="-"/>
            </a:pPr>
            <a:r>
              <a:rPr lang="fi-FI" sz="2400" b="1" dirty="0" smtClean="0"/>
              <a:t>Harrastustoiminnan ajoittuminen ja saatavuus</a:t>
            </a:r>
            <a:endParaRPr lang="fi-FI" sz="2400" b="1" dirty="0" smtClean="0"/>
          </a:p>
          <a:p>
            <a:pPr>
              <a:buFontTx/>
              <a:buChar char="-"/>
            </a:pPr>
            <a:r>
              <a:rPr lang="fi-FI" sz="2400" b="1" dirty="0" smtClean="0"/>
              <a:t>YK:n lapsen oikeuksien yleissopimus</a:t>
            </a:r>
            <a:endParaRPr lang="fi-FI" sz="2400" b="1" dirty="0" smtClean="0"/>
          </a:p>
          <a:p>
            <a:pPr>
              <a:buFontTx/>
              <a:buChar char="-"/>
            </a:pPr>
            <a:r>
              <a:rPr lang="fi-FI" sz="2400" b="1" dirty="0" smtClean="0"/>
              <a:t>Euroopan komission suositus (2013)</a:t>
            </a:r>
            <a:endParaRPr lang="fi-FI" sz="2400" b="1" dirty="0" smtClean="0"/>
          </a:p>
          <a:p>
            <a:pPr>
              <a:buFontTx/>
              <a:buChar char="-"/>
            </a:pPr>
            <a:r>
              <a:rPr lang="fi-FI" sz="2400" b="1" dirty="0" smtClean="0"/>
              <a:t>Euroopan muissa maissa tapahtunut kehitys</a:t>
            </a:r>
          </a:p>
          <a:p>
            <a:pPr>
              <a:buFontTx/>
              <a:buChar char="-"/>
            </a:pPr>
            <a:r>
              <a:rPr lang="fi-FI" sz="2400" b="1" dirty="0" smtClean="0"/>
              <a:t>Peruskoulun opetussuunnitelman perusteet</a:t>
            </a:r>
          </a:p>
          <a:p>
            <a:pPr>
              <a:buFontTx/>
              <a:buChar char="-"/>
            </a:pPr>
            <a:r>
              <a:rPr lang="fi-FI" sz="2400" b="1" dirty="0" smtClean="0"/>
              <a:t>Innostus harrastuksia ja joustavaa koulupäivää kohtaan</a:t>
            </a:r>
          </a:p>
          <a:p>
            <a:pPr>
              <a:buFontTx/>
              <a:buChar char="-"/>
            </a:pPr>
            <a:r>
              <a:rPr lang="fi-FI" sz="2400" b="1" dirty="0" smtClean="0"/>
              <a:t>Harrastusten myönteinen vaikutus oppilaisiin,</a:t>
            </a:r>
          </a:p>
          <a:p>
            <a:pPr marL="0" indent="0">
              <a:buNone/>
            </a:pPr>
            <a:r>
              <a:rPr lang="fi-FI" sz="2400" b="1" dirty="0" smtClean="0"/>
              <a:t>     erityisesti, taidepainotteisen </a:t>
            </a:r>
            <a:r>
              <a:rPr lang="fi-FI" sz="2400" b="1" dirty="0" smtClean="0"/>
              <a:t>kerho</a:t>
            </a:r>
            <a:r>
              <a:rPr lang="fi-FI" sz="2400" b="1" dirty="0" smtClean="0"/>
              <a:t>toiminnan merkitys</a:t>
            </a:r>
            <a:endParaRPr lang="fi-FI" sz="2400" b="1" dirty="0" smtClean="0"/>
          </a:p>
        </p:txBody>
      </p:sp>
    </p:spTree>
    <p:extLst>
      <p:ext uri="{BB962C8B-B14F-4D97-AF65-F5344CB8AC3E}">
        <p14:creationId xmlns:p14="http://schemas.microsoft.com/office/powerpoint/2010/main" val="461024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Kaavio 3"/>
          <p:cNvGraphicFramePr>
            <a:graphicFrameLocks/>
          </p:cNvGraphicFramePr>
          <p:nvPr>
            <p:extLst>
              <p:ext uri="{D42A27DB-BD31-4B8C-83A1-F6EECF244321}">
                <p14:modId xmlns:p14="http://schemas.microsoft.com/office/powerpoint/2010/main" val="4004797194"/>
              </p:ext>
            </p:extLst>
          </p:nvPr>
        </p:nvGraphicFramePr>
        <p:xfrm>
          <a:off x="1508919" y="1351632"/>
          <a:ext cx="6197600" cy="4165600"/>
        </p:xfrm>
        <a:graphic>
          <a:graphicData uri="http://schemas.openxmlformats.org/presentationml/2006/ole">
            <mc:AlternateContent xmlns:mc="http://schemas.openxmlformats.org/markup-compatibility/2006">
              <mc:Choice xmlns:v="urn:schemas-microsoft-com:vml" Requires="v">
                <p:oleObj spid="_x0000_s1044" r:id="rId3" imgW="6194073" imgH="4163929" progId="Excel.Chart.8">
                  <p:embed/>
                </p:oleObj>
              </mc:Choice>
              <mc:Fallback>
                <p:oleObj r:id="rId3" imgW="6194073" imgH="4163929"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919" y="1351632"/>
                        <a:ext cx="6197600" cy="416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7" name="Suorakulmio 4"/>
          <p:cNvSpPr>
            <a:spLocks noChangeArrowheads="1"/>
          </p:cNvSpPr>
          <p:nvPr/>
        </p:nvSpPr>
        <p:spPr bwMode="auto">
          <a:xfrm>
            <a:off x="1619250" y="5589588"/>
            <a:ext cx="59769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fi-FI" altLang="fi-FI" sz="1600" b="1" dirty="0">
                <a:ea typeface="Calibri" pitchFamily="34" charset="0"/>
                <a:cs typeface="Times New Roman" pitchFamily="18" charset="0"/>
              </a:rPr>
              <a:t>Eheytetyn koulupäivän tarjoamaan aamu- ja iltapäivätoimintaan sekä harrastekerhoihin osallistuneiden kolmannen ja neljännen luokan oppilaiden sisäänpäin kääntyvät ongelmat verrattuna niihin oppilaisiin, jotka eivät osallistuneet vastaavaan </a:t>
            </a:r>
            <a:r>
              <a:rPr lang="fi-FI" altLang="fi-FI" sz="1600" b="1" dirty="0" smtClean="0">
                <a:ea typeface="Calibri" pitchFamily="34" charset="0"/>
                <a:cs typeface="Times New Roman" pitchFamily="18" charset="0"/>
              </a:rPr>
              <a:t>toimintaan (Metsäpelto  et al., 2010).</a:t>
            </a:r>
            <a:endParaRPr lang="fi-FI" altLang="fi-FI" sz="1600" b="1" dirty="0">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274927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Kaavio 3"/>
          <p:cNvGraphicFramePr>
            <a:graphicFrameLocks/>
          </p:cNvGraphicFramePr>
          <p:nvPr/>
        </p:nvGraphicFramePr>
        <p:xfrm>
          <a:off x="1281113" y="1362075"/>
          <a:ext cx="6197600" cy="4165600"/>
        </p:xfrm>
        <a:graphic>
          <a:graphicData uri="http://schemas.openxmlformats.org/presentationml/2006/ole">
            <mc:AlternateContent xmlns:mc="http://schemas.openxmlformats.org/markup-compatibility/2006">
              <mc:Choice xmlns:v="urn:schemas-microsoft-com:vml" Requires="v">
                <p:oleObj spid="_x0000_s3092" r:id="rId3" imgW="6200169" imgH="4170025" progId="Excel.Chart.8">
                  <p:embed/>
                </p:oleObj>
              </mc:Choice>
              <mc:Fallback>
                <p:oleObj r:id="rId3" imgW="6200169" imgH="4170025"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1113" y="1362075"/>
                        <a:ext cx="6197600" cy="416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5" name="Suorakulmio 4"/>
          <p:cNvSpPr>
            <a:spLocks noChangeArrowheads="1"/>
          </p:cNvSpPr>
          <p:nvPr/>
        </p:nvSpPr>
        <p:spPr bwMode="auto">
          <a:xfrm>
            <a:off x="1476375" y="5589588"/>
            <a:ext cx="58324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fi-FI" sz="1600" b="1" dirty="0" err="1">
                <a:ea typeface="Calibri" pitchFamily="34" charset="0"/>
                <a:cs typeface="Calibri" pitchFamily="34" charset="0"/>
              </a:rPr>
              <a:t>Kuvataide</a:t>
            </a:r>
            <a:r>
              <a:rPr lang="en-US" altLang="fi-FI" sz="1600" b="1" dirty="0">
                <a:ea typeface="Calibri" pitchFamily="34" charset="0"/>
                <a:cs typeface="Calibri" pitchFamily="34" charset="0"/>
              </a:rPr>
              <a:t>- ja </a:t>
            </a:r>
            <a:r>
              <a:rPr lang="en-US" altLang="fi-FI" sz="1600" b="1" dirty="0" err="1">
                <a:ea typeface="Calibri" pitchFamily="34" charset="0"/>
                <a:cs typeface="Calibri" pitchFamily="34" charset="0"/>
              </a:rPr>
              <a:t>kädentaitokerhoihin</a:t>
            </a:r>
            <a:r>
              <a:rPr lang="en-US" altLang="fi-FI" sz="1600" b="1" dirty="0">
                <a:ea typeface="Calibri" pitchFamily="34" charset="0"/>
                <a:cs typeface="Calibri" pitchFamily="34" charset="0"/>
              </a:rPr>
              <a:t> ja </a:t>
            </a:r>
            <a:r>
              <a:rPr lang="en-US" altLang="fi-FI" sz="1600" b="1" dirty="0" err="1">
                <a:ea typeface="Calibri" pitchFamily="34" charset="0"/>
                <a:cs typeface="Calibri" pitchFamily="34" charset="0"/>
              </a:rPr>
              <a:t>musiikkikerhoihin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osallistuneiden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viidennen</a:t>
            </a:r>
            <a:r>
              <a:rPr lang="en-US" altLang="fi-FI" sz="1600" b="1" dirty="0">
                <a:ea typeface="Calibri" pitchFamily="34" charset="0"/>
                <a:cs typeface="Calibri" pitchFamily="34" charset="0"/>
              </a:rPr>
              <a:t> ja </a:t>
            </a:r>
            <a:r>
              <a:rPr lang="en-US" altLang="fi-FI" sz="1600" b="1" dirty="0" err="1">
                <a:ea typeface="Calibri" pitchFamily="34" charset="0"/>
                <a:cs typeface="Calibri" pitchFamily="34" charset="0"/>
              </a:rPr>
              <a:t>kuudennen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luokan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oppilaiden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adaptiivinen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käyttäytyminen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vertailu</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ei</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osallistuneiden</a:t>
            </a:r>
            <a:r>
              <a:rPr lang="en-US" altLang="fi-FI" sz="1600" b="1" dirty="0">
                <a:ea typeface="Calibri" pitchFamily="34" charset="0"/>
                <a:cs typeface="Calibri" pitchFamily="34" charset="0"/>
              </a:rPr>
              <a:t> ja 1 tai 2–3 </a:t>
            </a:r>
            <a:r>
              <a:rPr lang="en-US" altLang="fi-FI" sz="1600" b="1" dirty="0" err="1">
                <a:ea typeface="Calibri" pitchFamily="34" charset="0"/>
                <a:cs typeface="Calibri" pitchFamily="34" charset="0"/>
              </a:rPr>
              <a:t>lukuvuotta</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osallistuneiden</a:t>
            </a:r>
            <a:r>
              <a:rPr lang="en-US" altLang="fi-FI" sz="1600" b="1" dirty="0">
                <a:ea typeface="Calibri" pitchFamily="34" charset="0"/>
                <a:cs typeface="Calibri" pitchFamily="34" charset="0"/>
              </a:rPr>
              <a:t> </a:t>
            </a:r>
            <a:r>
              <a:rPr lang="en-US" altLang="fi-FI" sz="1600" b="1" dirty="0" err="1" smtClean="0">
                <a:ea typeface="Calibri" pitchFamily="34" charset="0"/>
                <a:cs typeface="Calibri" pitchFamily="34" charset="0"/>
              </a:rPr>
              <a:t>kesken</a:t>
            </a:r>
            <a:r>
              <a:rPr lang="en-US" altLang="fi-FI" sz="1600" b="1" dirty="0">
                <a:ea typeface="Calibri" pitchFamily="34" charset="0"/>
                <a:cs typeface="Calibri" pitchFamily="34" charset="0"/>
              </a:rPr>
              <a:t> </a:t>
            </a:r>
            <a:r>
              <a:rPr lang="en-US" altLang="fi-FI" sz="1600" b="1" dirty="0" smtClean="0">
                <a:ea typeface="Calibri" pitchFamily="34" charset="0"/>
                <a:cs typeface="Calibri" pitchFamily="34" charset="0"/>
              </a:rPr>
              <a:t>(Metsäpelto &amp; Pulkkinen, 2012)</a:t>
            </a:r>
            <a:endParaRPr lang="fi-FI" altLang="fi-FI" sz="1600" b="1" dirty="0"/>
          </a:p>
        </p:txBody>
      </p:sp>
    </p:spTree>
    <p:extLst>
      <p:ext uri="{BB962C8B-B14F-4D97-AF65-F5344CB8AC3E}">
        <p14:creationId xmlns:p14="http://schemas.microsoft.com/office/powerpoint/2010/main" val="403064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Kaavio 3"/>
          <p:cNvGraphicFramePr>
            <a:graphicFrameLocks/>
          </p:cNvGraphicFramePr>
          <p:nvPr/>
        </p:nvGraphicFramePr>
        <p:xfrm>
          <a:off x="1473200" y="1346200"/>
          <a:ext cx="6197600" cy="4165600"/>
        </p:xfrm>
        <a:graphic>
          <a:graphicData uri="http://schemas.openxmlformats.org/presentationml/2006/ole">
            <mc:AlternateContent xmlns:mc="http://schemas.openxmlformats.org/markup-compatibility/2006">
              <mc:Choice xmlns:v="urn:schemas-microsoft-com:vml" Requires="v">
                <p:oleObj spid="_x0000_s2068" r:id="rId3" imgW="6194073" imgH="4163929" progId="Excel.Chart.8">
                  <p:embed/>
                </p:oleObj>
              </mc:Choice>
              <mc:Fallback>
                <p:oleObj r:id="rId3" imgW="6194073" imgH="4163929"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3200" y="1346200"/>
                        <a:ext cx="6197600" cy="416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1" name="Suorakulmio 4"/>
          <p:cNvSpPr>
            <a:spLocks noChangeArrowheads="1"/>
          </p:cNvSpPr>
          <p:nvPr/>
        </p:nvSpPr>
        <p:spPr bwMode="auto">
          <a:xfrm>
            <a:off x="1619250" y="5446713"/>
            <a:ext cx="62658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fi-FI" sz="1600" b="1" dirty="0" err="1">
                <a:ea typeface="Calibri" pitchFamily="34" charset="0"/>
                <a:cs typeface="Calibri" pitchFamily="34" charset="0"/>
              </a:rPr>
              <a:t>Kuvataide</a:t>
            </a:r>
            <a:r>
              <a:rPr lang="en-US" altLang="fi-FI" sz="1600" b="1" dirty="0">
                <a:ea typeface="Calibri" pitchFamily="34" charset="0"/>
                <a:cs typeface="Calibri" pitchFamily="34" charset="0"/>
              </a:rPr>
              <a:t>- ja </a:t>
            </a:r>
            <a:r>
              <a:rPr lang="en-US" altLang="fi-FI" sz="1600" b="1" dirty="0" err="1">
                <a:ea typeface="Calibri" pitchFamily="34" charset="0"/>
                <a:cs typeface="Calibri" pitchFamily="34" charset="0"/>
              </a:rPr>
              <a:t>kädentaitokerhoihin</a:t>
            </a:r>
            <a:r>
              <a:rPr lang="en-US" altLang="fi-FI" sz="1600" b="1" dirty="0">
                <a:ea typeface="Calibri" pitchFamily="34" charset="0"/>
                <a:cs typeface="Calibri" pitchFamily="34" charset="0"/>
              </a:rPr>
              <a:t> ja </a:t>
            </a:r>
            <a:r>
              <a:rPr lang="en-US" altLang="fi-FI" sz="1600" b="1" dirty="0" err="1">
                <a:ea typeface="Calibri" pitchFamily="34" charset="0"/>
                <a:cs typeface="Calibri" pitchFamily="34" charset="0"/>
              </a:rPr>
              <a:t>musiikkikerhoihin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osallistuneiden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viidennen</a:t>
            </a:r>
            <a:r>
              <a:rPr lang="en-US" altLang="fi-FI" sz="1600" b="1" dirty="0">
                <a:ea typeface="Calibri" pitchFamily="34" charset="0"/>
                <a:cs typeface="Calibri" pitchFamily="34" charset="0"/>
              </a:rPr>
              <a:t> ja </a:t>
            </a:r>
            <a:r>
              <a:rPr lang="en-US" altLang="fi-FI" sz="1600" b="1" dirty="0" err="1">
                <a:ea typeface="Calibri" pitchFamily="34" charset="0"/>
                <a:cs typeface="Calibri" pitchFamily="34" charset="0"/>
              </a:rPr>
              <a:t>kuudennen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luokan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oppilaiden</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työskentelytaidot</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koulussa</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vertailu</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ei</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osallistuneiden</a:t>
            </a:r>
            <a:r>
              <a:rPr lang="en-US" altLang="fi-FI" sz="1600" b="1" dirty="0">
                <a:ea typeface="Calibri" pitchFamily="34" charset="0"/>
                <a:cs typeface="Calibri" pitchFamily="34" charset="0"/>
              </a:rPr>
              <a:t> ja 1 tai 2–3 </a:t>
            </a:r>
            <a:r>
              <a:rPr lang="en-US" altLang="fi-FI" sz="1600" b="1" dirty="0" err="1">
                <a:ea typeface="Calibri" pitchFamily="34" charset="0"/>
                <a:cs typeface="Calibri" pitchFamily="34" charset="0"/>
              </a:rPr>
              <a:t>lukuvuotta</a:t>
            </a:r>
            <a:r>
              <a:rPr lang="en-US" altLang="fi-FI" sz="1600" b="1" dirty="0">
                <a:ea typeface="Calibri" pitchFamily="34" charset="0"/>
                <a:cs typeface="Calibri" pitchFamily="34" charset="0"/>
              </a:rPr>
              <a:t> </a:t>
            </a:r>
            <a:r>
              <a:rPr lang="en-US" altLang="fi-FI" sz="1600" b="1" dirty="0" err="1">
                <a:ea typeface="Calibri" pitchFamily="34" charset="0"/>
                <a:cs typeface="Calibri" pitchFamily="34" charset="0"/>
              </a:rPr>
              <a:t>osallistuneiden</a:t>
            </a:r>
            <a:r>
              <a:rPr lang="en-US" altLang="fi-FI" sz="1600" b="1" dirty="0">
                <a:ea typeface="Calibri" pitchFamily="34" charset="0"/>
                <a:cs typeface="Calibri" pitchFamily="34" charset="0"/>
              </a:rPr>
              <a:t> </a:t>
            </a:r>
            <a:r>
              <a:rPr lang="en-US" altLang="fi-FI" sz="1600" b="1" dirty="0" err="1" smtClean="0">
                <a:ea typeface="Calibri" pitchFamily="34" charset="0"/>
                <a:cs typeface="Calibri" pitchFamily="34" charset="0"/>
              </a:rPr>
              <a:t>kesken</a:t>
            </a:r>
            <a:r>
              <a:rPr lang="en-US" altLang="fi-FI" sz="1600" b="1" dirty="0">
                <a:ea typeface="Calibri" pitchFamily="34" charset="0"/>
                <a:cs typeface="Calibri" pitchFamily="34" charset="0"/>
              </a:rPr>
              <a:t> </a:t>
            </a:r>
            <a:r>
              <a:rPr lang="en-US" altLang="fi-FI" sz="1600" b="1" dirty="0" smtClean="0">
                <a:ea typeface="Calibri" pitchFamily="34" charset="0"/>
                <a:cs typeface="Calibri" pitchFamily="34" charset="0"/>
              </a:rPr>
              <a:t>(</a:t>
            </a:r>
            <a:r>
              <a:rPr lang="en-US" altLang="fi-FI" sz="1600" b="1" dirty="0" err="1" smtClean="0">
                <a:ea typeface="Calibri" pitchFamily="34" charset="0"/>
                <a:cs typeface="Calibri" pitchFamily="34" charset="0"/>
              </a:rPr>
              <a:t>Meltsäpelto</a:t>
            </a:r>
            <a:r>
              <a:rPr lang="en-US" altLang="fi-FI" sz="1600" b="1" dirty="0" smtClean="0">
                <a:ea typeface="Calibri" pitchFamily="34" charset="0"/>
                <a:cs typeface="Calibri" pitchFamily="34" charset="0"/>
              </a:rPr>
              <a:t> &amp; Pulkkinen, 2012)</a:t>
            </a:r>
            <a:endParaRPr lang="fi-FI" altLang="fi-FI" sz="1600" b="1" dirty="0"/>
          </a:p>
        </p:txBody>
      </p:sp>
    </p:spTree>
    <p:extLst>
      <p:ext uri="{BB962C8B-B14F-4D97-AF65-F5344CB8AC3E}">
        <p14:creationId xmlns:p14="http://schemas.microsoft.com/office/powerpoint/2010/main" val="2038601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539552" y="-25183"/>
            <a:ext cx="8820150" cy="13659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fi-FI" altLang="fi-FI" sz="3600" dirty="0" smtClean="0"/>
              <a:t/>
            </a:r>
            <a:br>
              <a:rPr lang="fi-FI" altLang="fi-FI" sz="3600" dirty="0" smtClean="0"/>
            </a:br>
            <a:r>
              <a:rPr lang="fi-FI" altLang="fi-FI" sz="3600" dirty="0" smtClean="0"/>
              <a:t>Toimeksianto </a:t>
            </a:r>
            <a:r>
              <a:rPr lang="fi-FI" altLang="fi-FI" sz="2700" dirty="0" smtClean="0"/>
              <a:t>OKM 14.1.2015 Opetusministeri Krista Kiurun kutsumalle selvityshenkilölle (Lea Pulkkinen)</a:t>
            </a:r>
          </a:p>
        </p:txBody>
      </p:sp>
      <p:sp>
        <p:nvSpPr>
          <p:cNvPr id="3075" name="Content Placeholder 2"/>
          <p:cNvSpPr>
            <a:spLocks noGrp="1"/>
          </p:cNvSpPr>
          <p:nvPr>
            <p:ph idx="1"/>
          </p:nvPr>
        </p:nvSpPr>
        <p:spPr bwMode="auto">
          <a:xfrm>
            <a:off x="827584" y="1412776"/>
            <a:ext cx="7858125" cy="511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None/>
            </a:pPr>
            <a:endParaRPr lang="fi-FI" altLang="fi-FI" sz="1900" b="1" dirty="0" smtClean="0"/>
          </a:p>
          <a:p>
            <a:pPr eaLnBrk="1" hangingPunct="1"/>
            <a:r>
              <a:rPr lang="fi-FI" altLang="fi-FI" sz="2200" b="1" dirty="0" smtClean="0"/>
              <a:t>Joustava koulupäivä –mallin vakiinnuttamiseksi tarvitaan </a:t>
            </a:r>
            <a:r>
              <a:rPr lang="fi-FI" altLang="fi-FI" sz="2200" b="1" dirty="0" smtClean="0">
                <a:solidFill>
                  <a:srgbClr val="FF0000"/>
                </a:solidFill>
              </a:rPr>
              <a:t>tutkimukseen</a:t>
            </a:r>
            <a:r>
              <a:rPr lang="fi-FI" altLang="fi-FI" sz="2200" b="1" dirty="0" smtClean="0"/>
              <a:t> ja </a:t>
            </a:r>
            <a:r>
              <a:rPr lang="fi-FI" altLang="fi-FI" sz="2200" b="1" dirty="0" smtClean="0">
                <a:solidFill>
                  <a:srgbClr val="FF0000"/>
                </a:solidFill>
              </a:rPr>
              <a:t>toimiviin käytänteisiin </a:t>
            </a:r>
            <a:r>
              <a:rPr lang="fi-FI" altLang="fi-FI" sz="2200" b="1" dirty="0" smtClean="0"/>
              <a:t>perustuvaa tietoa joustavan koulupäivän hyvinvointivaikutuksista sekä </a:t>
            </a:r>
            <a:r>
              <a:rPr lang="fi-FI" altLang="fi-FI" sz="2200" b="1" dirty="0" smtClean="0">
                <a:solidFill>
                  <a:srgbClr val="FF0000"/>
                </a:solidFill>
              </a:rPr>
              <a:t>kehittämisehdotuksia</a:t>
            </a:r>
            <a:r>
              <a:rPr lang="fi-FI" altLang="fi-FI" sz="2200" b="1" dirty="0" smtClean="0"/>
              <a:t> siitä, miten joustava koulupäivä on tarkoituksenmukaista rakentaa ja malli vakiinnuttaa.</a:t>
            </a:r>
          </a:p>
          <a:p>
            <a:pPr eaLnBrk="1" hangingPunct="1"/>
            <a:endParaRPr lang="fi-FI" altLang="fi-FI" sz="1900" b="1" dirty="0" smtClean="0"/>
          </a:p>
          <a:p>
            <a:pPr eaLnBrk="1" hangingPunct="1"/>
            <a:r>
              <a:rPr lang="fi-FI" altLang="fi-FI" sz="2200" b="1" dirty="0" smtClean="0"/>
              <a:t>Opetus- ja kulttuuriministeriö pitää tärkeänä, että paikallisessa opetussuunnitelmatyössä nähdään perusopetuksen </a:t>
            </a:r>
            <a:r>
              <a:rPr lang="fi-FI" altLang="fi-FI" sz="2200" b="1" dirty="0" smtClean="0">
                <a:solidFill>
                  <a:srgbClr val="FF0000"/>
                </a:solidFill>
              </a:rPr>
              <a:t>aamu- ja iltapäivätoiminta, koulun kerhotoiminta ja koulun muu toiminta kokonaisuutena</a:t>
            </a:r>
            <a:r>
              <a:rPr lang="fi-FI" altLang="fi-FI" sz="2200" b="1" dirty="0" smtClean="0"/>
              <a:t>, joka tukee lasten tervettä kokonaiskasvua ja –kehitystä, lasten ja perheiden hyvinvointia sekä perusopetuksen tavoitteiden saavuttamista. Kaikilla lapsilla on </a:t>
            </a:r>
            <a:r>
              <a:rPr lang="fi-FI" altLang="fi-FI" sz="2200" b="1" dirty="0" smtClean="0">
                <a:solidFill>
                  <a:srgbClr val="FF0000"/>
                </a:solidFill>
              </a:rPr>
              <a:t>oikeus osallistua kulttuuri- ja vapaa-ajantoimintaan</a:t>
            </a:r>
            <a:r>
              <a:rPr lang="fi-FI" altLang="fi-FI" sz="2200" b="1" dirty="0" smtClean="0"/>
              <a:t>.</a:t>
            </a:r>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p:txBody>
      </p:sp>
      <p:sp>
        <p:nvSpPr>
          <p:cNvPr id="3076" name="Footer Placeholder 3"/>
          <p:cNvSpPr>
            <a:spLocks noGrp="1"/>
          </p:cNvSpPr>
          <p:nvPr>
            <p:ph type="ftr" sz="quarter" idx="11"/>
          </p:nvPr>
        </p:nvSpPr>
        <p:spPr>
          <a:xfrm>
            <a:off x="2987675" y="5732463"/>
            <a:ext cx="4535488"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3952720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smtClean="0"/>
              <a:t/>
            </a:r>
            <a:br>
              <a:rPr lang="fi-FI" altLang="fi-FI" sz="3600" smtClean="0"/>
            </a:br>
            <a:r>
              <a:rPr lang="fi-FI" altLang="fi-FI" sz="3200" smtClean="0"/>
              <a:t>Ehdotus 1: Yksi tunti kerhotoimintaa</a:t>
            </a:r>
          </a:p>
        </p:txBody>
      </p:sp>
      <p:sp>
        <p:nvSpPr>
          <p:cNvPr id="35843" name="Content Placeholder 2"/>
          <p:cNvSpPr>
            <a:spLocks noGrp="1"/>
          </p:cNvSpPr>
          <p:nvPr>
            <p:ph idx="1"/>
          </p:nvPr>
        </p:nvSpPr>
        <p:spPr>
          <a:xfrm>
            <a:off x="971550" y="1052513"/>
            <a:ext cx="7858125" cy="5543550"/>
          </a:xfrm>
        </p:spPr>
        <p:txBody>
          <a:bodyPr>
            <a:normAutofit/>
          </a:bodyPr>
          <a:lstStyle/>
          <a:p>
            <a:pPr marL="0" indent="0" eaLnBrk="1" hangingPunct="1">
              <a:defRPr/>
            </a:pPr>
            <a:r>
              <a:rPr lang="fi-FI" sz="2400" b="1" dirty="0" smtClean="0">
                <a:solidFill>
                  <a:srgbClr val="FF0000"/>
                </a:solidFill>
              </a:rPr>
              <a:t>Kuhunkin koulupäivään sisällytetään oppilasta kohti yksi tunti valinnaista ja vapaaehtoista kerhotoimintaa</a:t>
            </a:r>
            <a:r>
              <a:rPr lang="fi-FI" sz="2400" b="1" dirty="0" smtClean="0"/>
              <a:t>, joka voi olla </a:t>
            </a:r>
          </a:p>
          <a:p>
            <a:pPr marL="0" indent="0" eaLnBrk="1" hangingPunct="1">
              <a:buNone/>
              <a:defRPr/>
            </a:pPr>
            <a:r>
              <a:rPr lang="fi-FI" sz="2400" b="1" dirty="0" smtClean="0"/>
              <a:t>-  perusopetuslain 47 §:ssä mainittua ja opetussuunnitelman perusteissa määriteltyä koulun kerhotoimintaa ja </a:t>
            </a:r>
          </a:p>
          <a:p>
            <a:pPr marL="0" indent="0" eaLnBrk="1" hangingPunct="1">
              <a:buNone/>
              <a:defRPr/>
            </a:pPr>
            <a:r>
              <a:rPr lang="fi-FI" sz="2400" b="1" dirty="0" smtClean="0"/>
              <a:t>-  yhteistyöperustalle rakennettua kerhotoimintaa, jonka järjestämiseen osallistuvat taide- ja kulttuuritoimijat, kirjastot, kädentaitoyhdistykset, liikunta- ja nuorisojärjestöt ja muut yhteistyötahot. </a:t>
            </a:r>
            <a:r>
              <a:rPr lang="fi-FI" sz="2400" b="1" dirty="0"/>
              <a:t> </a:t>
            </a:r>
            <a:endParaRPr lang="fi-FI" sz="2400" b="1" dirty="0" smtClean="0"/>
          </a:p>
          <a:p>
            <a:pPr marL="0" indent="0" eaLnBrk="1" hangingPunct="1">
              <a:defRPr/>
            </a:pPr>
            <a:endParaRPr lang="fi-FI" sz="2400" b="1" dirty="0"/>
          </a:p>
          <a:p>
            <a:pPr marL="0" indent="0" eaLnBrk="1" hangingPunct="1">
              <a:defRPr/>
            </a:pPr>
            <a:r>
              <a:rPr lang="fi-FI" sz="2400" b="1" dirty="0" smtClean="0"/>
              <a:t>Kunnan sivistystoimen tehtävänä olisi koota koulujen käyttöön luettelo kerhotoiminnan järjestämisestä ja kouluyhteistyöstä kiinnostuneista paikallisista toimijoista.</a:t>
            </a:r>
          </a:p>
          <a:p>
            <a:pPr marL="0" indent="0" eaLnBrk="1" hangingPunct="1">
              <a:buNone/>
              <a:defRPr/>
            </a:pPr>
            <a:r>
              <a:rPr lang="fi-FI" sz="2000" b="1" dirty="0" smtClean="0"/>
              <a:t>        </a:t>
            </a:r>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15364"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3823884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smtClean="0"/>
              <a:t/>
            </a:r>
            <a:br>
              <a:rPr lang="fi-FI" altLang="fi-FI" sz="3600" smtClean="0"/>
            </a:br>
            <a:r>
              <a:rPr lang="fi-FI" altLang="fi-FI" sz="3200" smtClean="0"/>
              <a:t>Ehdotus 2: Kerhotoiminnan kehittäminen</a:t>
            </a:r>
          </a:p>
        </p:txBody>
      </p:sp>
      <p:sp>
        <p:nvSpPr>
          <p:cNvPr id="35843" name="Content Placeholder 2"/>
          <p:cNvSpPr>
            <a:spLocks noGrp="1"/>
          </p:cNvSpPr>
          <p:nvPr>
            <p:ph idx="1"/>
          </p:nvPr>
        </p:nvSpPr>
        <p:spPr>
          <a:xfrm>
            <a:off x="1042988" y="1052513"/>
            <a:ext cx="7858125" cy="5543550"/>
          </a:xfrm>
        </p:spPr>
        <p:txBody>
          <a:bodyPr>
            <a:normAutofit fontScale="92500" lnSpcReduction="20000"/>
          </a:bodyPr>
          <a:lstStyle/>
          <a:p>
            <a:pPr marL="0" indent="0" eaLnBrk="1" hangingPunct="1">
              <a:defRPr/>
            </a:pPr>
            <a:r>
              <a:rPr lang="fi-FI" sz="2600" b="1" dirty="0" smtClean="0"/>
              <a:t>Kerhotoimintaa tulee kehittää opetussuunnitelman perusteiden mukaisesti monipuoliseksi, jolloin se voi olla</a:t>
            </a:r>
          </a:p>
          <a:p>
            <a:pPr marL="457200" indent="-457200" eaLnBrk="1" hangingPunct="1">
              <a:buFontTx/>
              <a:buChar char="-"/>
              <a:defRPr/>
            </a:pPr>
            <a:r>
              <a:rPr lang="fi-FI" sz="2600" b="1" dirty="0" smtClean="0">
                <a:solidFill>
                  <a:srgbClr val="FF0000"/>
                </a:solidFill>
              </a:rPr>
              <a:t>ohjaajalähtöistä harrastekerhotoimintaa tai </a:t>
            </a:r>
          </a:p>
          <a:p>
            <a:pPr marL="457200" indent="-457200" eaLnBrk="1" hangingPunct="1">
              <a:buFontTx/>
              <a:buChar char="-"/>
              <a:defRPr/>
            </a:pPr>
            <a:r>
              <a:rPr lang="fi-FI" sz="2600" b="1" dirty="0" smtClean="0">
                <a:solidFill>
                  <a:srgbClr val="FF0000"/>
                </a:solidFill>
              </a:rPr>
              <a:t>oppilaslähtöistä pajatoimintaa</a:t>
            </a:r>
            <a:r>
              <a:rPr lang="fi-FI" sz="2600" b="1" dirty="0" smtClean="0"/>
              <a:t>, </a:t>
            </a:r>
          </a:p>
          <a:p>
            <a:pPr marL="0" indent="0" eaLnBrk="1" hangingPunct="1">
              <a:buNone/>
              <a:defRPr/>
            </a:pPr>
            <a:r>
              <a:rPr lang="fi-FI" sz="2600" b="1" dirty="0" smtClean="0"/>
              <a:t>ja sen </a:t>
            </a:r>
            <a:r>
              <a:rPr lang="fi-FI" sz="2600" b="1" dirty="0" smtClean="0">
                <a:solidFill>
                  <a:srgbClr val="FF0000"/>
                </a:solidFill>
              </a:rPr>
              <a:t>joustavassa sijoittamisessa </a:t>
            </a:r>
            <a:r>
              <a:rPr lang="fi-FI" sz="2600" b="1" dirty="0" smtClean="0"/>
              <a:t>koulupäivään tulee ottaa huomioon oppilaiden hyvinvointi ja kerhotoiminnan yhtäläinen saatavuus kaikille oppilaille. </a:t>
            </a:r>
          </a:p>
          <a:p>
            <a:pPr marL="0" indent="0" eaLnBrk="1" hangingPunct="1">
              <a:defRPr/>
            </a:pPr>
            <a:r>
              <a:rPr lang="fi-FI" sz="2600" b="1" dirty="0" smtClean="0"/>
              <a:t>Kerhotoiminnan sisältö tulee suunnitella oppilaita ja heidän vanhempiaan kuullen ja niin, että se vastaa oppilaiden kiinnostuksen kohteita.</a:t>
            </a:r>
          </a:p>
          <a:p>
            <a:pPr marL="0" indent="0" eaLnBrk="1" hangingPunct="1">
              <a:defRPr/>
            </a:pPr>
            <a:r>
              <a:rPr lang="fi-FI" sz="2600" b="1" dirty="0" smtClean="0"/>
              <a:t>Ehdotus sisältää sen, että oppilailla tulee olla mahdollisuus osallistua vähintään yhteen maksuttomaan kerhotuntiin päivässä ja että sen puitteissa tulee ensimmäiseksi huolehtia harrastekerhoa koskevan tavoitteen toteutumisesta. Sen lisäksi kerhotoiminta voi sisältää pajatoimintaa.</a:t>
            </a:r>
          </a:p>
          <a:p>
            <a:pPr marL="0" indent="0" eaLnBrk="1" hangingPunct="1">
              <a:buNone/>
              <a:defRPr/>
            </a:pPr>
            <a:r>
              <a:rPr lang="fi-FI" sz="2000" b="1" dirty="0" smtClean="0"/>
              <a:t>         </a:t>
            </a:r>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16388"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223579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468313" y="-315913"/>
            <a:ext cx="8820150" cy="11430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fi-FI" altLang="fi-FI" sz="3600" smtClean="0"/>
              <a:t/>
            </a:r>
            <a:br>
              <a:rPr lang="fi-FI" altLang="fi-FI" sz="3600" smtClean="0"/>
            </a:br>
            <a:r>
              <a:rPr lang="fi-FI" altLang="fi-FI" sz="3600" smtClean="0"/>
              <a:t>Kerhotoiminta</a:t>
            </a:r>
          </a:p>
        </p:txBody>
      </p:sp>
      <p:sp>
        <p:nvSpPr>
          <p:cNvPr id="6147" name="Content Placeholder 2"/>
          <p:cNvSpPr>
            <a:spLocks noGrp="1"/>
          </p:cNvSpPr>
          <p:nvPr>
            <p:ph idx="1"/>
          </p:nvPr>
        </p:nvSpPr>
        <p:spPr bwMode="auto">
          <a:xfrm>
            <a:off x="900113" y="836613"/>
            <a:ext cx="7858125" cy="54006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None/>
              <a:defRPr/>
            </a:pPr>
            <a:r>
              <a:rPr lang="fi-FI" altLang="fi-FI" sz="2400" b="1" dirty="0" smtClean="0">
                <a:solidFill>
                  <a:srgbClr val="FF0000"/>
                </a:solidFill>
              </a:rPr>
              <a:t>1. Harrastekerhot</a:t>
            </a:r>
            <a:endParaRPr lang="fi-FI" altLang="fi-FI" sz="2400" b="1" dirty="0">
              <a:solidFill>
                <a:srgbClr val="FF0000"/>
              </a:solidFill>
            </a:endParaRPr>
          </a:p>
          <a:p>
            <a:pPr marL="0" indent="0" eaLnBrk="1" hangingPunct="1">
              <a:buNone/>
              <a:defRPr/>
            </a:pPr>
            <a:r>
              <a:rPr lang="fi-FI" altLang="fi-FI" sz="2200" b="1" dirty="0" smtClean="0"/>
              <a:t>Perinteistä koulun kerhotoimintaa, joka voi koskea musiikkia,  kuvataiteita, kädentaitoja, liikuntaa, lukuaineita ym., ja jota opettajat ovat ohjanneet. Ohjaajien rekrytointia taide-, liikunta ym. pedagogeista laajennetaan harrastekerhojen määrän ja valikoiman lisäämiseksi</a:t>
            </a:r>
          </a:p>
          <a:p>
            <a:pPr eaLnBrk="1" hangingPunct="1">
              <a:defRPr/>
            </a:pPr>
            <a:endParaRPr lang="fi-FI" altLang="fi-FI" sz="1900" b="1" dirty="0" smtClean="0"/>
          </a:p>
          <a:p>
            <a:pPr marL="0" indent="0" eaLnBrk="1" hangingPunct="1">
              <a:buNone/>
              <a:defRPr/>
            </a:pPr>
            <a:r>
              <a:rPr lang="fi-FI" altLang="fi-FI" sz="2200" b="1" dirty="0" smtClean="0">
                <a:solidFill>
                  <a:srgbClr val="FF0000"/>
                </a:solidFill>
              </a:rPr>
              <a:t>2. Pajatoiminta</a:t>
            </a:r>
          </a:p>
          <a:p>
            <a:pPr marL="0" indent="0" eaLnBrk="1" hangingPunct="1">
              <a:buNone/>
              <a:defRPr/>
            </a:pPr>
            <a:r>
              <a:rPr lang="fi-FI" altLang="fi-FI" sz="2200" b="1" dirty="0" smtClean="0"/>
              <a:t>Oppilaslähtöistä matalan kynnyksen kerhotoimintaa, jossa oppilaiden oma toiminta on liikkeelle paneva voima (vrt. </a:t>
            </a:r>
            <a:r>
              <a:rPr lang="fi-FI" altLang="fi-FI" sz="2200" b="1" dirty="0" err="1" smtClean="0"/>
              <a:t>extra-curricular</a:t>
            </a:r>
            <a:r>
              <a:rPr lang="fi-FI" altLang="fi-FI" sz="2200" b="1" dirty="0" smtClean="0"/>
              <a:t> toiminta edellä). Se voi olla liikuntaa ja leikkejä, luokkalehden tekoa, taidepajoja, kokkikerhoa, askartelua, käsitöitä, oppimispelejä, ”lasten kunnanvaltuusto” –toimintaa ym. Vain mielikuvitus asettaa rajoja sille, mitä pajatoiminta voi olla</a:t>
            </a:r>
          </a:p>
          <a:p>
            <a:pPr eaLnBrk="1" hangingPunct="1">
              <a:defRPr/>
            </a:pPr>
            <a:endParaRPr lang="fi-FI" altLang="fi-FI" sz="2200" b="1" dirty="0" smtClean="0"/>
          </a:p>
          <a:p>
            <a:pPr eaLnBrk="1" hangingPunct="1">
              <a:defRPr/>
            </a:pPr>
            <a:endParaRPr lang="fi-FI" altLang="fi-FI" sz="2200" b="1" dirty="0" smtClean="0"/>
          </a:p>
          <a:p>
            <a:pPr eaLnBrk="1" hangingPunct="1">
              <a:defRPr/>
            </a:pPr>
            <a:endParaRPr lang="fi-FI" altLang="fi-FI" sz="2200" b="1" dirty="0" smtClean="0"/>
          </a:p>
          <a:p>
            <a:pPr eaLnBrk="1" hangingPunct="1">
              <a:defRPr/>
            </a:pPr>
            <a:endParaRPr lang="fi-FI" altLang="fi-FI" sz="2200" b="1" dirty="0" smtClean="0"/>
          </a:p>
          <a:p>
            <a:pPr eaLnBrk="1" hangingPunct="1">
              <a:defRPr/>
            </a:pPr>
            <a:endParaRPr lang="fi-FI" altLang="fi-FI" sz="2200" b="1" dirty="0" smtClean="0"/>
          </a:p>
          <a:p>
            <a:pPr eaLnBrk="1" hangingPunct="1">
              <a:defRPr/>
            </a:pPr>
            <a:endParaRPr lang="fi-FI" altLang="fi-FI" sz="2200" b="1" dirty="0" smtClean="0"/>
          </a:p>
          <a:p>
            <a:pPr eaLnBrk="1" hangingPunct="1">
              <a:defRPr/>
            </a:pPr>
            <a:endParaRPr lang="fi-FI" altLang="fi-FI" sz="2200" b="1" dirty="0" smtClean="0"/>
          </a:p>
        </p:txBody>
      </p:sp>
      <p:sp>
        <p:nvSpPr>
          <p:cNvPr id="17412" name="Footer Placeholder 3"/>
          <p:cNvSpPr>
            <a:spLocks noGrp="1"/>
          </p:cNvSpPr>
          <p:nvPr>
            <p:ph type="ftr" sz="quarter" idx="11"/>
          </p:nvPr>
        </p:nvSpPr>
        <p:spPr>
          <a:xfrm>
            <a:off x="2987675" y="5732463"/>
            <a:ext cx="4535488"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fi-FI" altLang="fi-FI" sz="1400" smtClean="0">
                <a:latin typeface="Helvetica" pitchFamily="34" charset="0"/>
                <a:cs typeface="Arial" charset="0"/>
              </a:rPr>
              <a:t>.</a:t>
            </a:r>
          </a:p>
        </p:txBody>
      </p:sp>
    </p:spTree>
    <p:extLst>
      <p:ext uri="{BB962C8B-B14F-4D97-AF65-F5344CB8AC3E}">
        <p14:creationId xmlns:p14="http://schemas.microsoft.com/office/powerpoint/2010/main" val="3809852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68313" y="-315913"/>
            <a:ext cx="8820150" cy="14414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fi-FI" altLang="fi-FI" sz="3600" smtClean="0"/>
              <a:t/>
            </a:r>
            <a:br>
              <a:rPr lang="fi-FI" altLang="fi-FI" sz="3600" smtClean="0"/>
            </a:br>
            <a:r>
              <a:rPr lang="fi-FI" altLang="fi-FI" sz="2800" smtClean="0"/>
              <a:t>Kansainvälisiä tuloksia oppiaineiden ulkopuolisen toiminnan hyvinvointivaikutuksista </a:t>
            </a:r>
          </a:p>
        </p:txBody>
      </p:sp>
      <p:sp>
        <p:nvSpPr>
          <p:cNvPr id="35843" name="Content Placeholder 2"/>
          <p:cNvSpPr>
            <a:spLocks noGrp="1"/>
          </p:cNvSpPr>
          <p:nvPr>
            <p:ph idx="1"/>
          </p:nvPr>
        </p:nvSpPr>
        <p:spPr>
          <a:xfrm>
            <a:off x="971550" y="1124744"/>
            <a:ext cx="7858125" cy="5733256"/>
          </a:xfrm>
        </p:spPr>
        <p:txBody>
          <a:bodyPr>
            <a:normAutofit/>
          </a:bodyPr>
          <a:lstStyle/>
          <a:p>
            <a:pPr marL="457200" indent="-457200" eaLnBrk="1" hangingPunct="1">
              <a:buFontTx/>
              <a:buAutoNum type="arabicPeriod"/>
              <a:defRPr/>
            </a:pPr>
            <a:r>
              <a:rPr lang="fi-FI" sz="2400" b="1" dirty="0" smtClean="0"/>
              <a:t>Laaja-alaiset vaikutukset</a:t>
            </a:r>
          </a:p>
          <a:p>
            <a:pPr marL="0" indent="0" eaLnBrk="1" hangingPunct="1">
              <a:defRPr/>
            </a:pPr>
            <a:r>
              <a:rPr lang="fi-FI" sz="2400" b="1" dirty="0"/>
              <a:t> </a:t>
            </a:r>
            <a:r>
              <a:rPr lang="fi-FI" sz="2400" b="1" dirty="0" smtClean="0"/>
              <a:t>        - oppilaiden sitoutuminen kouluun </a:t>
            </a:r>
          </a:p>
          <a:p>
            <a:pPr marL="0" indent="0" eaLnBrk="1" hangingPunct="1">
              <a:defRPr/>
            </a:pPr>
            <a:r>
              <a:rPr lang="fi-FI" sz="2400" b="1" dirty="0"/>
              <a:t> </a:t>
            </a:r>
            <a:r>
              <a:rPr lang="fi-FI" sz="2400" b="1" dirty="0" smtClean="0"/>
              <a:t>        - paremmat asenteet koulua kohtaan</a:t>
            </a:r>
          </a:p>
          <a:p>
            <a:pPr marL="457200" indent="-457200" eaLnBrk="1" hangingPunct="1">
              <a:buFontTx/>
              <a:buAutoNum type="arabicPeriod" startAt="2"/>
              <a:defRPr/>
            </a:pPr>
            <a:r>
              <a:rPr lang="fi-FI" sz="2400" b="1" dirty="0" smtClean="0"/>
              <a:t>Tiedot ja taidot</a:t>
            </a:r>
          </a:p>
          <a:p>
            <a:pPr marL="0" indent="0" eaLnBrk="1" hangingPunct="1">
              <a:defRPr/>
            </a:pPr>
            <a:r>
              <a:rPr lang="fi-FI" sz="2400" b="1" i="1" dirty="0"/>
              <a:t> </a:t>
            </a:r>
            <a:r>
              <a:rPr lang="fi-FI" sz="2400" b="1" i="1" dirty="0" smtClean="0"/>
              <a:t>        </a:t>
            </a:r>
            <a:r>
              <a:rPr lang="fi-FI" sz="2400" b="1" dirty="0" smtClean="0"/>
              <a:t>-  edistää koulumenestystä, esim. matematiikassa</a:t>
            </a:r>
          </a:p>
          <a:p>
            <a:pPr marL="0" indent="0" eaLnBrk="1" hangingPunct="1">
              <a:defRPr/>
            </a:pPr>
            <a:r>
              <a:rPr lang="fi-FI" sz="2400" b="1" dirty="0"/>
              <a:t> </a:t>
            </a:r>
            <a:r>
              <a:rPr lang="fi-FI" sz="2400" b="1" dirty="0" smtClean="0"/>
              <a:t>        -  kehittää työskentelytaitoja, kuten keskittymistä</a:t>
            </a:r>
          </a:p>
          <a:p>
            <a:pPr marL="0" indent="0" eaLnBrk="1" hangingPunct="1">
              <a:defRPr/>
            </a:pPr>
            <a:r>
              <a:rPr lang="fi-FI" sz="2400" b="1" dirty="0"/>
              <a:t> </a:t>
            </a:r>
            <a:r>
              <a:rPr lang="fi-FI" sz="2400" b="1" dirty="0" smtClean="0"/>
              <a:t>        -  kehittää taitoja, joita itse valitsee ja pitää tärkeänä</a:t>
            </a:r>
          </a:p>
          <a:p>
            <a:pPr marL="457200" indent="-457200" eaLnBrk="1" hangingPunct="1">
              <a:buFontTx/>
              <a:buAutoNum type="arabicPeriod" startAt="3"/>
              <a:defRPr/>
            </a:pPr>
            <a:r>
              <a:rPr lang="fi-FI" sz="2400" b="1" dirty="0" smtClean="0"/>
              <a:t>Henkilökohtaiset ominaisuudet</a:t>
            </a:r>
          </a:p>
          <a:p>
            <a:pPr marL="0" indent="0" eaLnBrk="1" hangingPunct="1">
              <a:defRPr/>
            </a:pPr>
            <a:r>
              <a:rPr lang="fi-FI" sz="2400" b="1" i="1" dirty="0"/>
              <a:t> </a:t>
            </a:r>
            <a:r>
              <a:rPr lang="fi-FI" sz="2400" b="1" i="1" dirty="0" smtClean="0"/>
              <a:t>         </a:t>
            </a:r>
            <a:r>
              <a:rPr lang="fi-FI" sz="2400" b="1" dirty="0" smtClean="0"/>
              <a:t>-  optimismi, itsetunto, vähäisemmät masennusoireet</a:t>
            </a:r>
          </a:p>
          <a:p>
            <a:pPr marL="0" indent="0" eaLnBrk="1" hangingPunct="1">
              <a:defRPr/>
            </a:pPr>
            <a:r>
              <a:rPr lang="fi-FI" sz="2400" b="1" dirty="0"/>
              <a:t> </a:t>
            </a:r>
            <a:r>
              <a:rPr lang="fi-FI" sz="2400" b="1" dirty="0" smtClean="0"/>
              <a:t>         -  fyysinen kunto, terveys</a:t>
            </a:r>
          </a:p>
          <a:p>
            <a:pPr marL="457200" indent="-457200" eaLnBrk="1" hangingPunct="1">
              <a:buFontTx/>
              <a:buAutoNum type="arabicPeriod" startAt="4"/>
              <a:defRPr/>
            </a:pPr>
            <a:r>
              <a:rPr lang="fi-FI" sz="2400" b="1" dirty="0" smtClean="0"/>
              <a:t>Sosiaaliset suhteet</a:t>
            </a:r>
          </a:p>
          <a:p>
            <a:pPr marL="0" indent="0" eaLnBrk="1" hangingPunct="1">
              <a:defRPr/>
            </a:pPr>
            <a:r>
              <a:rPr lang="fi-FI" sz="2400" b="1" i="1" dirty="0"/>
              <a:t> </a:t>
            </a:r>
            <a:r>
              <a:rPr lang="fi-FI" sz="2400" b="1" i="1" dirty="0" smtClean="0"/>
              <a:t>          </a:t>
            </a:r>
            <a:r>
              <a:rPr lang="fi-FI" sz="2400" b="1" dirty="0" smtClean="0"/>
              <a:t>-  paremmat toverisuhteet</a:t>
            </a:r>
          </a:p>
          <a:p>
            <a:pPr marL="0" indent="0" eaLnBrk="1" hangingPunct="1">
              <a:defRPr/>
            </a:pPr>
            <a:r>
              <a:rPr lang="fi-FI" sz="2400" b="1" dirty="0"/>
              <a:t> </a:t>
            </a:r>
            <a:r>
              <a:rPr lang="fi-FI" sz="2400" b="1" dirty="0" smtClean="0"/>
              <a:t>          -  sopeutuminen kouluyhteisöön</a:t>
            </a:r>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9220" name="Footer Placeholder 3"/>
          <p:cNvSpPr>
            <a:spLocks noGrp="1"/>
          </p:cNvSpPr>
          <p:nvPr>
            <p:ph type="ftr" sz="quarter" idx="11"/>
          </p:nvPr>
        </p:nvSpPr>
        <p:spPr>
          <a:xfrm>
            <a:off x="2987675" y="5732463"/>
            <a:ext cx="4535488"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980013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smtClean="0"/>
              <a:t/>
            </a:r>
            <a:br>
              <a:rPr lang="fi-FI" altLang="fi-FI" sz="3600" smtClean="0"/>
            </a:br>
            <a:r>
              <a:rPr lang="fi-FI" altLang="fi-FI" sz="2800" smtClean="0"/>
              <a:t>Myönteisten vaikutusten syntymistä edistävät</a:t>
            </a:r>
          </a:p>
        </p:txBody>
      </p:sp>
      <p:sp>
        <p:nvSpPr>
          <p:cNvPr id="35843" name="Content Placeholder 2"/>
          <p:cNvSpPr>
            <a:spLocks noGrp="1"/>
          </p:cNvSpPr>
          <p:nvPr>
            <p:ph idx="1"/>
          </p:nvPr>
        </p:nvSpPr>
        <p:spPr>
          <a:xfrm>
            <a:off x="971550" y="908050"/>
            <a:ext cx="7858125" cy="5545138"/>
          </a:xfrm>
        </p:spPr>
        <p:txBody>
          <a:bodyPr>
            <a:normAutofit/>
          </a:bodyPr>
          <a:lstStyle/>
          <a:p>
            <a:pPr marL="457200" indent="-457200" eaLnBrk="1" hangingPunct="1">
              <a:buFontTx/>
              <a:buAutoNum type="arabicPeriod"/>
              <a:defRPr/>
            </a:pPr>
            <a:r>
              <a:rPr lang="fi-FI" sz="2000" b="1" dirty="0" smtClean="0"/>
              <a:t>Määrälliset näkökohdat</a:t>
            </a:r>
          </a:p>
          <a:p>
            <a:pPr marL="0" indent="0" eaLnBrk="1" hangingPunct="1">
              <a:defRPr/>
            </a:pPr>
            <a:r>
              <a:rPr lang="fi-FI" sz="2000" b="1" dirty="0"/>
              <a:t> </a:t>
            </a:r>
            <a:r>
              <a:rPr lang="fi-FI" sz="2000" b="1" dirty="0" smtClean="0"/>
              <a:t>        - suurempi osallistumisen viikkotuntimäärä</a:t>
            </a:r>
          </a:p>
          <a:p>
            <a:pPr marL="0" indent="0" eaLnBrk="1" hangingPunct="1">
              <a:defRPr/>
            </a:pPr>
            <a:r>
              <a:rPr lang="fi-FI" sz="2000" b="1" dirty="0"/>
              <a:t> </a:t>
            </a:r>
            <a:r>
              <a:rPr lang="fi-FI" sz="2000" b="1" dirty="0" smtClean="0"/>
              <a:t>        - monipuolisuus </a:t>
            </a:r>
            <a:r>
              <a:rPr lang="fi-FI" sz="2000" b="1" dirty="0"/>
              <a:t> </a:t>
            </a:r>
            <a:r>
              <a:rPr lang="fi-FI" sz="2000" b="1" dirty="0" smtClean="0"/>
              <a:t>&gt; yhteen harrastukseen keskittyminen</a:t>
            </a:r>
          </a:p>
          <a:p>
            <a:pPr marL="0" indent="0" eaLnBrk="1" hangingPunct="1">
              <a:defRPr/>
            </a:pPr>
            <a:r>
              <a:rPr lang="fi-FI" sz="2000" b="1" dirty="0" smtClean="0"/>
              <a:t>         - toiminnan pitkäkestoisuus vuosissa mitattuna</a:t>
            </a:r>
          </a:p>
          <a:p>
            <a:pPr marL="0" indent="0" eaLnBrk="1" hangingPunct="1">
              <a:defRPr/>
            </a:pPr>
            <a:r>
              <a:rPr lang="fi-FI" sz="2000" b="1" dirty="0"/>
              <a:t> </a:t>
            </a:r>
            <a:r>
              <a:rPr lang="fi-FI" sz="2000" b="1" dirty="0" smtClean="0"/>
              <a:t>        - aloitus keskilapsuudessa &gt; murrosiässä</a:t>
            </a:r>
          </a:p>
          <a:p>
            <a:pPr marL="457200" indent="-457200" eaLnBrk="1" hangingPunct="1">
              <a:buFontTx/>
              <a:buAutoNum type="arabicPeriod" startAt="2"/>
              <a:defRPr/>
            </a:pPr>
            <a:r>
              <a:rPr lang="fi-FI" sz="2000" b="1" dirty="0" smtClean="0"/>
              <a:t>Sisällölliset näkökohdat</a:t>
            </a:r>
          </a:p>
          <a:p>
            <a:pPr marL="0" indent="0" eaLnBrk="1" hangingPunct="1">
              <a:defRPr/>
            </a:pPr>
            <a:r>
              <a:rPr lang="fi-FI" sz="2000" b="1" i="1" dirty="0"/>
              <a:t> </a:t>
            </a:r>
            <a:r>
              <a:rPr lang="fi-FI" sz="2000" b="1" i="1" dirty="0" smtClean="0"/>
              <a:t>        </a:t>
            </a:r>
            <a:r>
              <a:rPr lang="fi-FI" sz="2000" b="1" dirty="0" smtClean="0"/>
              <a:t>-  musiikki, kuvataide, kädentaidot, teatteri, parhaat tulokset</a:t>
            </a:r>
          </a:p>
          <a:p>
            <a:pPr marL="0" indent="0" eaLnBrk="1" hangingPunct="1">
              <a:defRPr/>
            </a:pPr>
            <a:r>
              <a:rPr lang="fi-FI" sz="2000" b="1" dirty="0"/>
              <a:t> </a:t>
            </a:r>
            <a:r>
              <a:rPr lang="fi-FI" sz="2000" b="1" dirty="0" smtClean="0"/>
              <a:t>        -  vapaaehtoistoiminta -&gt; sosiaalinen kehitys, vastuunotto</a:t>
            </a:r>
          </a:p>
          <a:p>
            <a:pPr marL="0" indent="0" eaLnBrk="1" hangingPunct="1">
              <a:defRPr/>
            </a:pPr>
            <a:r>
              <a:rPr lang="fi-FI" sz="2000" b="1" dirty="0"/>
              <a:t> </a:t>
            </a:r>
            <a:r>
              <a:rPr lang="fi-FI" sz="2000" b="1" dirty="0" smtClean="0"/>
              <a:t>        -  koulun piirissä järjestetty liikunta</a:t>
            </a:r>
          </a:p>
          <a:p>
            <a:pPr marL="457200" indent="-457200" eaLnBrk="1" hangingPunct="1">
              <a:buFontTx/>
              <a:buAutoNum type="arabicPeriod" startAt="3"/>
              <a:defRPr/>
            </a:pPr>
            <a:r>
              <a:rPr lang="fi-FI" sz="2000" b="1" dirty="0" smtClean="0"/>
              <a:t>Henkilökunta</a:t>
            </a:r>
          </a:p>
          <a:p>
            <a:pPr marL="0" indent="0" eaLnBrk="1" hangingPunct="1">
              <a:defRPr/>
            </a:pPr>
            <a:r>
              <a:rPr lang="fi-FI" sz="2000" b="1" i="1" dirty="0"/>
              <a:t> </a:t>
            </a:r>
            <a:r>
              <a:rPr lang="fi-FI" sz="2000" b="1" i="1" dirty="0" smtClean="0"/>
              <a:t>         </a:t>
            </a:r>
            <a:r>
              <a:rPr lang="fi-FI" sz="2000" b="1" dirty="0" smtClean="0"/>
              <a:t>-  pätevyys, toiminnan laatu, tavoitteellisuus</a:t>
            </a:r>
          </a:p>
          <a:p>
            <a:pPr marL="0" indent="0" eaLnBrk="1" hangingPunct="1">
              <a:defRPr/>
            </a:pPr>
            <a:r>
              <a:rPr lang="fi-FI" sz="2000" b="1" dirty="0"/>
              <a:t> </a:t>
            </a:r>
            <a:r>
              <a:rPr lang="fi-FI" sz="2000" b="1" dirty="0" smtClean="0"/>
              <a:t>         -  suunnittelussa oppilaiden kiinnostus ja aikataulut huomioon </a:t>
            </a:r>
          </a:p>
          <a:p>
            <a:pPr marL="457200" indent="-457200" eaLnBrk="1" hangingPunct="1">
              <a:buFontTx/>
              <a:buAutoNum type="arabicPeriod" startAt="4"/>
              <a:defRPr/>
            </a:pPr>
            <a:r>
              <a:rPr lang="fi-FI" sz="2000" b="1" dirty="0" smtClean="0"/>
              <a:t>Vuorovaikutus</a:t>
            </a:r>
          </a:p>
          <a:p>
            <a:pPr marL="0" indent="0" eaLnBrk="1" hangingPunct="1">
              <a:defRPr/>
            </a:pPr>
            <a:r>
              <a:rPr lang="fi-FI" sz="2000" b="1" dirty="0" smtClean="0"/>
              <a:t>           -  ystävyyssuhteet, hyvä vuorovaikutus ohjaajan kanssa</a:t>
            </a:r>
          </a:p>
          <a:p>
            <a:pPr marL="0" indent="0" eaLnBrk="1" hangingPunct="1">
              <a:defRPr/>
            </a:pPr>
            <a:r>
              <a:rPr lang="fi-FI" sz="2000" b="1" dirty="0"/>
              <a:t> </a:t>
            </a:r>
            <a:r>
              <a:rPr lang="fi-FI" sz="2000" b="1" dirty="0" smtClean="0"/>
              <a:t>          -  kokemus huolenpidosta, myötätunnosta ja yksilöllisyydestä</a:t>
            </a:r>
          </a:p>
          <a:p>
            <a:pPr marL="0" indent="0" eaLnBrk="1" hangingPunct="1">
              <a:defRPr/>
            </a:pPr>
            <a:endParaRPr lang="fi-FI" sz="2000" b="1" dirty="0" smtClean="0"/>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10244"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92370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2763739"/>
          </a:xfrm>
        </p:spPr>
        <p:txBody>
          <a:bodyPr>
            <a:normAutofit/>
          </a:bodyPr>
          <a:lstStyle/>
          <a:p>
            <a:r>
              <a:rPr lang="fi-FI" b="1" dirty="0" smtClean="0"/>
              <a:t>Joustavan koulupäivän malli osana perusopetuksen ja toisen asteen opetuksen kehittämistä</a:t>
            </a:r>
            <a:endParaRPr lang="fi-FI" b="1" dirty="0"/>
          </a:p>
        </p:txBody>
      </p:sp>
      <p:sp>
        <p:nvSpPr>
          <p:cNvPr id="3" name="Subtitle 2"/>
          <p:cNvSpPr>
            <a:spLocks noGrp="1"/>
          </p:cNvSpPr>
          <p:nvPr>
            <p:ph type="subTitle" idx="1"/>
          </p:nvPr>
        </p:nvSpPr>
        <p:spPr>
          <a:xfrm>
            <a:off x="1371600" y="3886200"/>
            <a:ext cx="6400800" cy="1991072"/>
          </a:xfrm>
        </p:spPr>
        <p:txBody>
          <a:bodyPr>
            <a:normAutofit/>
          </a:bodyPr>
          <a:lstStyle/>
          <a:p>
            <a:r>
              <a:rPr lang="fi-FI" dirty="0" smtClean="0">
                <a:solidFill>
                  <a:schemeClr val="tx1"/>
                </a:solidFill>
              </a:rPr>
              <a:t>YK:n lapsen oikeuksien sopimus:</a:t>
            </a:r>
          </a:p>
          <a:p>
            <a:r>
              <a:rPr lang="fi-FI" b="1" dirty="0" smtClean="0">
                <a:solidFill>
                  <a:schemeClr val="tx1"/>
                </a:solidFill>
              </a:rPr>
              <a:t>Lapsi on jokainen alle 18-vuotias henkilö </a:t>
            </a:r>
          </a:p>
          <a:p>
            <a:endParaRPr lang="fi-FI" dirty="0" smtClean="0">
              <a:solidFill>
                <a:schemeClr val="tx1"/>
              </a:solidFill>
            </a:endParaRPr>
          </a:p>
          <a:p>
            <a:endParaRPr lang="fi-FI" sz="2600" dirty="0" smtClean="0">
              <a:solidFill>
                <a:schemeClr val="tx1"/>
              </a:solidFill>
            </a:endParaRPr>
          </a:p>
          <a:p>
            <a:endParaRPr lang="fi-FI" sz="2600" dirty="0" smtClean="0">
              <a:solidFill>
                <a:schemeClr val="tx1"/>
              </a:solidFill>
            </a:endParaRPr>
          </a:p>
          <a:p>
            <a:endParaRPr lang="fi-FI" sz="2600" dirty="0">
              <a:solidFill>
                <a:schemeClr val="tx1"/>
              </a:solidFill>
            </a:endParaRPr>
          </a:p>
          <a:p>
            <a:endParaRPr lang="fi-FI" sz="2600" dirty="0" smtClean="0">
              <a:solidFill>
                <a:schemeClr val="tx1"/>
              </a:solidFill>
            </a:endParaRPr>
          </a:p>
          <a:p>
            <a:endParaRPr lang="fi-FI" dirty="0">
              <a:solidFill>
                <a:schemeClr val="tx1"/>
              </a:solidFill>
            </a:endParaRPr>
          </a:p>
        </p:txBody>
      </p:sp>
    </p:spTree>
    <p:extLst>
      <p:ext uri="{BB962C8B-B14F-4D97-AF65-F5344CB8AC3E}">
        <p14:creationId xmlns:p14="http://schemas.microsoft.com/office/powerpoint/2010/main" val="1305057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274638"/>
            <a:ext cx="8229600" cy="85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sz="2800" b="1" dirty="0" smtClean="0"/>
              <a:t>Opetussuunnitelman </a:t>
            </a:r>
            <a:r>
              <a:rPr lang="fi-FI" altLang="fi-FI" sz="2800" b="1" dirty="0" smtClean="0"/>
              <a:t>perusteet</a:t>
            </a:r>
            <a:r>
              <a:rPr lang="fi-FI" altLang="fi-FI" sz="2800" b="1" dirty="0"/>
              <a:t> </a:t>
            </a:r>
            <a:r>
              <a:rPr lang="fi-FI" altLang="fi-FI" sz="2800" b="1" dirty="0" smtClean="0"/>
              <a:t>(</a:t>
            </a:r>
            <a:r>
              <a:rPr lang="fi-FI" altLang="fi-FI" sz="2800" b="1" dirty="0" smtClean="0"/>
              <a:t>s. 15</a:t>
            </a:r>
            <a:r>
              <a:rPr lang="fi-FI" altLang="fi-FI" sz="2800" b="1" dirty="0" smtClean="0"/>
              <a:t>)</a:t>
            </a:r>
            <a:endParaRPr lang="fi-FI" altLang="fi-FI" sz="2800" b="1" dirty="0" smtClean="0"/>
          </a:p>
        </p:txBody>
      </p:sp>
      <p:sp>
        <p:nvSpPr>
          <p:cNvPr id="4099" name="Content Placeholder 2"/>
          <p:cNvSpPr>
            <a:spLocks noGrp="1"/>
          </p:cNvSpPr>
          <p:nvPr>
            <p:ph idx="1"/>
          </p:nvPr>
        </p:nvSpPr>
        <p:spPr bwMode="auto">
          <a:xfrm>
            <a:off x="457200" y="1196975"/>
            <a:ext cx="8229600"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fi-FI" altLang="fi-FI" sz="2800" b="1" dirty="0" smtClean="0"/>
              <a:t>Lasta </a:t>
            </a:r>
            <a:r>
              <a:rPr lang="fi-FI" altLang="fi-FI" sz="2800" b="1" dirty="0" smtClean="0"/>
              <a:t>kunnioittava lapsikäsitys</a:t>
            </a:r>
          </a:p>
          <a:p>
            <a:r>
              <a:rPr lang="fi-FI" altLang="fi-FI" sz="2400" b="1" i="1" dirty="0" smtClean="0"/>
              <a:t>Perusopetus perustuu käsitykseen lapsuuden itseisarvoisesta merkityksestä. Jokainen oppilas on ainutlaatuinen ja arvokas juuri sellaisena kuin hän on. Jokaisella on oikeus kasvaa täyteen mittaansa ihmisenä ja yhteiskunnan jäsenenä. Tässä oppilas tarvitsee kannustusta ja yksilöllistä tukea ja kokemusta siitä, että kouluyhteisössä häntä kuunnellaan ja arvostetaan ja että hänen oppimisestaan ja hyvinvoinnistaan välitetään. Yhtä tärkeä on kokemus osallisuudesta ja siitä, että voi yhdessä toisten kanssa rakentaa yhteisönsä toimintaa ja hyvinvointia.</a:t>
            </a:r>
          </a:p>
          <a:p>
            <a:pPr marL="0" indent="0">
              <a:buNone/>
            </a:pPr>
            <a:r>
              <a:rPr lang="fi-FI" altLang="fi-FI" sz="1800" b="1" dirty="0" smtClean="0"/>
              <a:t>      </a:t>
            </a:r>
          </a:p>
        </p:txBody>
      </p:sp>
    </p:spTree>
    <p:extLst>
      <p:ext uri="{BB962C8B-B14F-4D97-AF65-F5344CB8AC3E}">
        <p14:creationId xmlns:p14="http://schemas.microsoft.com/office/powerpoint/2010/main" val="515611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dirty="0" smtClean="0"/>
              <a:t/>
            </a:r>
            <a:br>
              <a:rPr lang="fi-FI" altLang="fi-FI" sz="3600" dirty="0" smtClean="0"/>
            </a:br>
            <a:r>
              <a:rPr lang="fi-FI" altLang="fi-FI" sz="3200" dirty="0" smtClean="0"/>
              <a:t>Ehdotus 3: Oppitunnit alkamaan klo 9</a:t>
            </a:r>
          </a:p>
        </p:txBody>
      </p:sp>
      <p:sp>
        <p:nvSpPr>
          <p:cNvPr id="35843" name="Content Placeholder 2"/>
          <p:cNvSpPr>
            <a:spLocks noGrp="1"/>
          </p:cNvSpPr>
          <p:nvPr>
            <p:ph idx="1"/>
          </p:nvPr>
        </p:nvSpPr>
        <p:spPr>
          <a:xfrm>
            <a:off x="971550" y="1052513"/>
            <a:ext cx="7858125" cy="5543550"/>
          </a:xfrm>
        </p:spPr>
        <p:txBody>
          <a:bodyPr>
            <a:normAutofit lnSpcReduction="10000"/>
          </a:bodyPr>
          <a:lstStyle/>
          <a:p>
            <a:pPr marL="0" indent="0" eaLnBrk="1" hangingPunct="1">
              <a:defRPr/>
            </a:pPr>
            <a:endParaRPr lang="fi-FI" sz="2800" b="1" dirty="0" smtClean="0"/>
          </a:p>
          <a:p>
            <a:pPr marL="0" indent="0" eaLnBrk="1" hangingPunct="1">
              <a:defRPr/>
            </a:pPr>
            <a:r>
              <a:rPr lang="fi-FI" sz="2800" b="1" dirty="0" smtClean="0"/>
              <a:t>Koulupäivä muutetaan oppituntien osalta alkamaan kello 9</a:t>
            </a:r>
          </a:p>
          <a:p>
            <a:pPr marL="0" indent="0" eaLnBrk="1" hangingPunct="1">
              <a:defRPr/>
            </a:pPr>
            <a:endParaRPr lang="fi-FI" sz="2800" b="1" dirty="0"/>
          </a:p>
          <a:p>
            <a:pPr marL="0" indent="0" eaLnBrk="1" hangingPunct="1">
              <a:defRPr/>
            </a:pPr>
            <a:r>
              <a:rPr lang="fi-FI" sz="2400" b="1" dirty="0" smtClean="0"/>
              <a:t>Perustelu: Oppimisen kannalta suotuisimmat hetket ovat aamupäivän loppupuolella ja vaikeimmat hetket aamulla</a:t>
            </a:r>
          </a:p>
          <a:p>
            <a:pPr marL="0" indent="0" eaLnBrk="1" hangingPunct="1">
              <a:defRPr/>
            </a:pPr>
            <a:r>
              <a:rPr lang="fi-FI" sz="2400" b="1" dirty="0" smtClean="0"/>
              <a:t>Oppilaat voivat kulkea kouluun valoisampaan aikaan ja ilman aamuruuhkaa. Voi lisätä hyötyliikuntaa matkoihin </a:t>
            </a:r>
          </a:p>
          <a:p>
            <a:pPr marL="0" indent="0" eaLnBrk="1" hangingPunct="1">
              <a:defRPr/>
            </a:pPr>
            <a:r>
              <a:rPr lang="fi-FI" sz="2400" b="1" dirty="0" smtClean="0"/>
              <a:t>Suurella osalla oppilaista on koulukuljetus</a:t>
            </a:r>
          </a:p>
          <a:p>
            <a:pPr marL="0" indent="0" eaLnBrk="1" hangingPunct="1">
              <a:defRPr/>
            </a:pPr>
            <a:r>
              <a:rPr lang="fi-FI" sz="2400" b="1" dirty="0" smtClean="0"/>
              <a:t>Valvottua aamutoimintaa niille, joiden tarvitsee tulla kouluun aikaisemmin </a:t>
            </a:r>
          </a:p>
          <a:p>
            <a:pPr marL="0" indent="0" eaLnBrk="1" hangingPunct="1">
              <a:defRPr/>
            </a:pPr>
            <a:r>
              <a:rPr lang="fi-FI" sz="2400" b="1" dirty="0" smtClean="0"/>
              <a:t>Opettajat voivat hyödyntää ensimmäisen tunnin omiin tehtäviinsä    </a:t>
            </a:r>
          </a:p>
          <a:p>
            <a:pPr marL="0" indent="0" eaLnBrk="1" hangingPunct="1">
              <a:buNone/>
              <a:defRPr/>
            </a:pPr>
            <a:r>
              <a:rPr lang="fi-FI" sz="2000" b="1" dirty="0" smtClean="0"/>
              <a:t>         </a:t>
            </a:r>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23556"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2773119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dirty="0" smtClean="0"/>
              <a:t/>
            </a:r>
            <a:br>
              <a:rPr lang="fi-FI" altLang="fi-FI" sz="3600" dirty="0" smtClean="0"/>
            </a:br>
            <a:r>
              <a:rPr lang="fi-FI" altLang="fi-FI" sz="3200" dirty="0" smtClean="0"/>
              <a:t>Ehdotus uudistuksen toteuttamisesta</a:t>
            </a:r>
          </a:p>
        </p:txBody>
      </p:sp>
      <p:sp>
        <p:nvSpPr>
          <p:cNvPr id="35843" name="Content Placeholder 2"/>
          <p:cNvSpPr>
            <a:spLocks noGrp="1"/>
          </p:cNvSpPr>
          <p:nvPr>
            <p:ph idx="1"/>
          </p:nvPr>
        </p:nvSpPr>
        <p:spPr>
          <a:xfrm>
            <a:off x="1115616" y="980728"/>
            <a:ext cx="7858125" cy="5543550"/>
          </a:xfrm>
        </p:spPr>
        <p:txBody>
          <a:bodyPr>
            <a:normAutofit/>
          </a:bodyPr>
          <a:lstStyle/>
          <a:p>
            <a:pPr marL="0" indent="0" eaLnBrk="1" hangingPunct="1">
              <a:defRPr/>
            </a:pPr>
            <a:r>
              <a:rPr lang="fi-FI" sz="2400" b="1" dirty="0" smtClean="0"/>
              <a:t> Hallituksen toimintasuunnitelmaan tulisi sisällyttää </a:t>
            </a:r>
            <a:r>
              <a:rPr lang="fi-FI" sz="2400" b="1" dirty="0" smtClean="0">
                <a:solidFill>
                  <a:srgbClr val="FF0000"/>
                </a:solidFill>
              </a:rPr>
              <a:t>säädösten muotoilu ja kustannusten selvittely </a:t>
            </a:r>
            <a:r>
              <a:rPr lang="fi-FI" sz="2400" b="1" dirty="0" smtClean="0"/>
              <a:t>kerhotoiminnan tarjonnan vakiinnuttamiseksi ja aamu- ja iltapäivätoiminnan kytkemiseksi kerhotoimintaan, ottaen huomioon nuorempien oppilaiden ja erityistä tukea tarvitsevien oppilaiden erityistarpeet.</a:t>
            </a:r>
          </a:p>
          <a:p>
            <a:pPr marL="0" indent="0" eaLnBrk="1" hangingPunct="1">
              <a:defRPr/>
            </a:pPr>
            <a:r>
              <a:rPr lang="fi-FI" sz="2400" b="1" dirty="0" smtClean="0"/>
              <a:t> Uudistus tähtää opetus- ja kulttuuriministeriön eri </a:t>
            </a:r>
            <a:r>
              <a:rPr lang="fi-FI" sz="2400" b="1" dirty="0" smtClean="0">
                <a:solidFill>
                  <a:srgbClr val="FF0000"/>
                </a:solidFill>
              </a:rPr>
              <a:t>toimintasektorien väliseen yhteistyöhön </a:t>
            </a:r>
            <a:r>
              <a:rPr lang="fi-FI" sz="2400" b="1" dirty="0" smtClean="0"/>
              <a:t>siten, että yleissivistävän koulutuksen resurssien ohella kulttuuri-, nuoriso- ja liikuntamäärärahojen avustuskriteerit palvelisivat lasten kerhotoiminnan lisäämistä kouluissa. </a:t>
            </a:r>
          </a:p>
          <a:p>
            <a:pPr marL="0" indent="0" eaLnBrk="1" hangingPunct="1">
              <a:buNone/>
              <a:defRPr/>
            </a:pPr>
            <a:r>
              <a:rPr lang="fi-FI" sz="2000" b="1" dirty="0" smtClean="0"/>
              <a:t>         </a:t>
            </a:r>
          </a:p>
          <a:p>
            <a:pPr marL="0" indent="0" eaLnBrk="1" hangingPunct="1">
              <a:buNone/>
              <a:defRPr/>
            </a:pPr>
            <a:r>
              <a:rPr lang="fi-FI" sz="2800" b="1" dirty="0" smtClean="0"/>
              <a:t>Nykyinen hallitus? </a:t>
            </a:r>
            <a:r>
              <a:rPr lang="fi-FI" sz="2400" b="1" dirty="0" smtClean="0"/>
              <a:t>Kärkihankkeita: </a:t>
            </a:r>
            <a:r>
              <a:rPr lang="fi-FI" sz="2400" b="1" dirty="0" err="1" smtClean="0"/>
              <a:t>digitalisaatio</a:t>
            </a:r>
            <a:r>
              <a:rPr lang="fi-FI" sz="2400" b="1" dirty="0" smtClean="0"/>
              <a:t>, tunti liikuntaa ja kulttuuripalvelujen alueellinen saatavuus</a:t>
            </a:r>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26628"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dirty="0" smtClean="0">
              <a:latin typeface="Helvetica" pitchFamily="34" charset="0"/>
              <a:cs typeface="Arial" charset="0"/>
            </a:endParaRPr>
          </a:p>
        </p:txBody>
      </p:sp>
    </p:spTree>
    <p:extLst>
      <p:ext uri="{BB962C8B-B14F-4D97-AF65-F5344CB8AC3E}">
        <p14:creationId xmlns:p14="http://schemas.microsoft.com/office/powerpoint/2010/main" val="558199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fi-FI" sz="4000" b="1" dirty="0" smtClean="0"/>
              <a:t>Eheytetyn koulupäivän kokeilu 2002-2005</a:t>
            </a:r>
            <a:r>
              <a:rPr lang="fi-FI" sz="3600" b="1" dirty="0" smtClean="0"/>
              <a:t/>
            </a:r>
            <a:br>
              <a:rPr lang="fi-FI" sz="3600" b="1" dirty="0" smtClean="0"/>
            </a:br>
            <a:endParaRPr lang="fi-FI" sz="3600" b="1" dirty="0"/>
          </a:p>
        </p:txBody>
      </p:sp>
      <p:sp>
        <p:nvSpPr>
          <p:cNvPr id="3" name="Content Placeholder 2"/>
          <p:cNvSpPr>
            <a:spLocks noGrp="1"/>
          </p:cNvSpPr>
          <p:nvPr>
            <p:ph idx="1"/>
          </p:nvPr>
        </p:nvSpPr>
        <p:spPr>
          <a:xfrm>
            <a:off x="395536" y="764704"/>
            <a:ext cx="8229600" cy="5616624"/>
          </a:xfrm>
        </p:spPr>
        <p:txBody>
          <a:bodyPr>
            <a:normAutofit lnSpcReduction="10000"/>
          </a:bodyPr>
          <a:lstStyle/>
          <a:p>
            <a:pPr>
              <a:buFontTx/>
              <a:buChar char="-"/>
            </a:pPr>
            <a:r>
              <a:rPr lang="fi-FI" sz="2800" b="1" dirty="0" smtClean="0"/>
              <a:t>Pulkkinen &amp; Launonen, Eheytetty koulupäivä, Gaudeamus, 2005</a:t>
            </a:r>
          </a:p>
          <a:p>
            <a:pPr>
              <a:buFontTx/>
              <a:buChar char="-"/>
            </a:pPr>
            <a:r>
              <a:rPr lang="fi-FI" sz="2800" b="1" dirty="0" smtClean="0"/>
              <a:t>Oppiminen, huolenpito ja harrastetoiminta koulun tiloissa koulupäivän aikana ja osana koulun </a:t>
            </a:r>
            <a:r>
              <a:rPr lang="fi-FI" sz="2800" b="1" dirty="0" smtClean="0"/>
              <a:t>toimintaa </a:t>
            </a:r>
            <a:r>
              <a:rPr lang="fi-FI" sz="2800" b="1" dirty="0" smtClean="0"/>
              <a:t>– rehtorin keskeinen rooli</a:t>
            </a:r>
          </a:p>
          <a:p>
            <a:pPr>
              <a:buFontTx/>
              <a:buChar char="-"/>
            </a:pPr>
            <a:r>
              <a:rPr lang="fi-FI" sz="2800" b="1" dirty="0" smtClean="0"/>
              <a:t>Aamu- ja iltapäivätoimintaa tarjolla kaikille alakoulun oppilaille ja harrastetoimintaa kaikille ala- ja yläkoulun oppilaille</a:t>
            </a:r>
          </a:p>
          <a:p>
            <a:pPr>
              <a:buFontTx/>
              <a:buChar char="-"/>
            </a:pPr>
            <a:r>
              <a:rPr lang="fi-FI" sz="2800" b="1" dirty="0" err="1" smtClean="0"/>
              <a:t>Moniammatillisuus</a:t>
            </a:r>
            <a:r>
              <a:rPr lang="fi-FI" sz="2800" b="1" dirty="0" smtClean="0"/>
              <a:t>, verkottuminen</a:t>
            </a:r>
          </a:p>
          <a:p>
            <a:pPr>
              <a:buFontTx/>
              <a:buChar char="-"/>
            </a:pPr>
            <a:r>
              <a:rPr lang="fi-FI" sz="2800" b="1" dirty="0" smtClean="0"/>
              <a:t>Lapsilähtöisyys; lasten kiinnostusten, tarpeiden ja aikataulujen huomioonotto</a:t>
            </a:r>
          </a:p>
          <a:p>
            <a:pPr>
              <a:buFontTx/>
              <a:buChar char="-"/>
            </a:pPr>
            <a:r>
              <a:rPr lang="fi-FI" sz="2800" b="1" dirty="0" smtClean="0"/>
              <a:t>Vapaaehtoisuus, julkisuus tiedottamisessa</a:t>
            </a:r>
          </a:p>
          <a:p>
            <a:pPr>
              <a:buFontTx/>
              <a:buChar char="-"/>
            </a:pPr>
            <a:r>
              <a:rPr lang="fi-FI" sz="2800" b="1" dirty="0" smtClean="0"/>
              <a:t>Säännöllinen, hengittävä koulupäivän rakenne</a:t>
            </a:r>
          </a:p>
          <a:p>
            <a:pPr>
              <a:buFontTx/>
              <a:buChar char="-"/>
            </a:pPr>
            <a:endParaRPr lang="fi-FI" sz="2800" b="1" dirty="0" smtClean="0"/>
          </a:p>
          <a:p>
            <a:pPr>
              <a:buFontTx/>
              <a:buChar char="-"/>
            </a:pPr>
            <a:endParaRPr lang="fi-FI" sz="2800" b="1" dirty="0" smtClean="0"/>
          </a:p>
          <a:p>
            <a:pPr>
              <a:buFontTx/>
              <a:buChar char="-"/>
            </a:pPr>
            <a:endParaRPr lang="fi-FI" sz="2800" b="1" dirty="0" smtClean="0"/>
          </a:p>
          <a:p>
            <a:pPr>
              <a:buFontTx/>
              <a:buChar char="-"/>
            </a:pPr>
            <a:endParaRPr lang="fi-FI" sz="2800" b="1" dirty="0" smtClean="0"/>
          </a:p>
          <a:p>
            <a:pPr>
              <a:buFontTx/>
              <a:buChar char="-"/>
            </a:pPr>
            <a:endParaRPr lang="fi-FI" sz="2800" b="1" dirty="0" smtClean="0"/>
          </a:p>
        </p:txBody>
      </p:sp>
    </p:spTree>
    <p:extLst>
      <p:ext uri="{BB962C8B-B14F-4D97-AF65-F5344CB8AC3E}">
        <p14:creationId xmlns:p14="http://schemas.microsoft.com/office/powerpoint/2010/main" val="299488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sz="3600" b="1" dirty="0" smtClean="0"/>
              <a:t>Miksi koulupäivää pitäisi uudistaa?</a:t>
            </a:r>
            <a:br>
              <a:rPr lang="fi-FI" sz="3600" b="1" dirty="0" smtClean="0"/>
            </a:br>
            <a:endParaRPr lang="fi-FI" sz="3600" b="1" dirty="0"/>
          </a:p>
        </p:txBody>
      </p:sp>
      <p:sp>
        <p:nvSpPr>
          <p:cNvPr id="3" name="Content Placeholder 2"/>
          <p:cNvSpPr>
            <a:spLocks noGrp="1"/>
          </p:cNvSpPr>
          <p:nvPr>
            <p:ph idx="1"/>
          </p:nvPr>
        </p:nvSpPr>
        <p:spPr>
          <a:xfrm>
            <a:off x="457200" y="1052736"/>
            <a:ext cx="8229600" cy="5073427"/>
          </a:xfrm>
        </p:spPr>
        <p:txBody>
          <a:bodyPr>
            <a:normAutofit fontScale="92500"/>
          </a:bodyPr>
          <a:lstStyle/>
          <a:p>
            <a:pPr marL="0" indent="0">
              <a:buNone/>
            </a:pPr>
            <a:r>
              <a:rPr lang="fi-FI" sz="2800" b="1" dirty="0" smtClean="0"/>
              <a:t>Lasten näkökulma</a:t>
            </a:r>
          </a:p>
          <a:p>
            <a:pPr marL="0" indent="0">
              <a:buNone/>
            </a:pPr>
            <a:r>
              <a:rPr lang="fi-FI" sz="2800" b="1" dirty="0" smtClean="0"/>
              <a:t>-  Yksinäisyys ja turvattomuus</a:t>
            </a:r>
          </a:p>
          <a:p>
            <a:pPr>
              <a:buFontTx/>
              <a:buChar char="-"/>
            </a:pPr>
            <a:r>
              <a:rPr lang="fi-FI" sz="2800" b="1" dirty="0" smtClean="0"/>
              <a:t>Aikuissuhteiden niukkuus: toverisuhteiden kehityksellinen merkitys on erilainen kuin aikuissuhteiden</a:t>
            </a:r>
          </a:p>
          <a:p>
            <a:pPr>
              <a:buFontTx/>
              <a:buChar char="-"/>
            </a:pPr>
            <a:r>
              <a:rPr lang="fi-FI" sz="2800" b="1" dirty="0" smtClean="0"/>
              <a:t>Alttius satunnaisille vaikutteille, esim. päihteet, epäsosiaalisuus; uppoutuminen mediaan </a:t>
            </a:r>
          </a:p>
          <a:p>
            <a:pPr>
              <a:buFontTx/>
              <a:buChar char="-"/>
            </a:pPr>
            <a:r>
              <a:rPr lang="fi-FI" sz="2800" b="1" dirty="0" smtClean="0"/>
              <a:t>Vanhempien järjestämän harrastustoiminnan ajoittumisen ongelmat lapsen ja perheen kannalta ja lasten epätasa-arvoinen asema harrastusten saamisessa</a:t>
            </a:r>
          </a:p>
          <a:p>
            <a:pPr>
              <a:buFontTx/>
              <a:buChar char="-"/>
            </a:pPr>
            <a:r>
              <a:rPr lang="fi-FI" sz="2800" b="1" dirty="0" smtClean="0"/>
              <a:t>Harrastusten todettu myönteinen vaikutus lapsiin</a:t>
            </a:r>
          </a:p>
        </p:txBody>
      </p:sp>
    </p:spTree>
    <p:extLst>
      <p:ext uri="{BB962C8B-B14F-4D97-AF65-F5344CB8AC3E}">
        <p14:creationId xmlns:p14="http://schemas.microsoft.com/office/powerpoint/2010/main" val="648743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fi-FI" sz="3600" b="1" dirty="0" smtClean="0"/>
              <a:t>Aamu- ja iltapäivätoiminta</a:t>
            </a:r>
            <a:br>
              <a:rPr lang="fi-FI" sz="3600" b="1" dirty="0" smtClean="0"/>
            </a:br>
            <a:endParaRPr lang="fi-FI" sz="3600" b="1" dirty="0"/>
          </a:p>
        </p:txBody>
      </p:sp>
      <p:sp>
        <p:nvSpPr>
          <p:cNvPr id="3" name="Content Placeholder 2"/>
          <p:cNvSpPr>
            <a:spLocks noGrp="1"/>
          </p:cNvSpPr>
          <p:nvPr>
            <p:ph idx="1"/>
          </p:nvPr>
        </p:nvSpPr>
        <p:spPr>
          <a:xfrm>
            <a:off x="457200" y="1052736"/>
            <a:ext cx="8229600" cy="5073427"/>
          </a:xfrm>
        </p:spPr>
        <p:txBody>
          <a:bodyPr>
            <a:normAutofit lnSpcReduction="10000"/>
          </a:bodyPr>
          <a:lstStyle/>
          <a:p>
            <a:pPr marL="0" indent="0">
              <a:buNone/>
            </a:pPr>
            <a:r>
              <a:rPr lang="fi-FI" sz="2800" b="1" dirty="0" smtClean="0"/>
              <a:t>-  Aloite ”Eevan istunnossa” 16.9.1996 (Pulkkinen, Mukavaa yhdessä, </a:t>
            </a:r>
            <a:r>
              <a:rPr lang="fi-FI" sz="2800" b="1" dirty="0" err="1" smtClean="0"/>
              <a:t>PS-kustannus</a:t>
            </a:r>
            <a:r>
              <a:rPr lang="fi-FI" sz="2800" b="1" dirty="0" smtClean="0"/>
              <a:t>, 2002)</a:t>
            </a:r>
          </a:p>
          <a:p>
            <a:pPr>
              <a:buFontTx/>
              <a:buChar char="-"/>
            </a:pPr>
            <a:r>
              <a:rPr lang="fi-FI" sz="2800" b="1" dirty="0" smtClean="0"/>
              <a:t>Epäkohtien nostaminen julkisuuteen rouva Eeva Ahtisaaren tuella</a:t>
            </a:r>
          </a:p>
          <a:p>
            <a:pPr>
              <a:buFontTx/>
              <a:buChar char="-"/>
            </a:pPr>
            <a:r>
              <a:rPr lang="fi-FI" sz="2800" b="1" dirty="0" smtClean="0"/>
              <a:t>Aamu- ja iltapäivätoimintaa koskeva laki v. 2004</a:t>
            </a:r>
          </a:p>
          <a:p>
            <a:pPr>
              <a:buFontTx/>
              <a:buChar char="-"/>
            </a:pPr>
            <a:r>
              <a:rPr lang="fi-FI" sz="2800" b="1" dirty="0" smtClean="0"/>
              <a:t>1. ja 2. luokan oppilaille sekä erityistä tukea tarvitseville valtion tukemaa (59 %) toimintaa</a:t>
            </a:r>
          </a:p>
          <a:p>
            <a:pPr>
              <a:buFontTx/>
              <a:buChar char="-"/>
            </a:pPr>
            <a:r>
              <a:rPr lang="fi-FI" sz="2800" b="1" dirty="0" smtClean="0"/>
              <a:t>Kuntien kautta, vanhemmille maksullista, enimmäkseen yksityisten tahojen tuottamaa</a:t>
            </a:r>
          </a:p>
          <a:p>
            <a:pPr>
              <a:buFontTx/>
              <a:buChar char="-"/>
            </a:pPr>
            <a:r>
              <a:rPr lang="fi-FI" sz="2800" b="1" dirty="0" smtClean="0"/>
              <a:t>Opetushallitukselta hyvät ohjeistukset ja tavoitteet toiminalle</a:t>
            </a:r>
          </a:p>
          <a:p>
            <a:pPr>
              <a:buFontTx/>
              <a:buChar char="-"/>
            </a:pPr>
            <a:endParaRPr lang="fi-FI" sz="2800" b="1" dirty="0" smtClean="0"/>
          </a:p>
          <a:p>
            <a:pPr>
              <a:buFontTx/>
              <a:buChar char="-"/>
            </a:pPr>
            <a:endParaRPr lang="fi-FI" sz="2800" b="1" dirty="0" smtClean="0"/>
          </a:p>
        </p:txBody>
      </p:sp>
    </p:spTree>
    <p:extLst>
      <p:ext uri="{BB962C8B-B14F-4D97-AF65-F5344CB8AC3E}">
        <p14:creationId xmlns:p14="http://schemas.microsoft.com/office/powerpoint/2010/main" val="1638377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fi-FI" sz="3600" b="1" dirty="0" smtClean="0"/>
              <a:t>Aamu- ja iltapäivätoiminta</a:t>
            </a:r>
            <a:br>
              <a:rPr lang="fi-FI" sz="3600" b="1" dirty="0" smtClean="0"/>
            </a:br>
            <a:endParaRPr lang="fi-FI" sz="3600" b="1" dirty="0"/>
          </a:p>
        </p:txBody>
      </p:sp>
      <p:sp>
        <p:nvSpPr>
          <p:cNvPr id="3" name="Content Placeholder 2"/>
          <p:cNvSpPr>
            <a:spLocks noGrp="1"/>
          </p:cNvSpPr>
          <p:nvPr>
            <p:ph idx="1"/>
          </p:nvPr>
        </p:nvSpPr>
        <p:spPr>
          <a:xfrm>
            <a:off x="395536" y="764704"/>
            <a:ext cx="8229600" cy="5832648"/>
          </a:xfrm>
        </p:spPr>
        <p:txBody>
          <a:bodyPr>
            <a:normAutofit fontScale="92500" lnSpcReduction="20000"/>
          </a:bodyPr>
          <a:lstStyle/>
          <a:p>
            <a:pPr>
              <a:buFontTx/>
              <a:buChar char="-"/>
            </a:pPr>
            <a:r>
              <a:rPr lang="fi-FI" sz="2800" b="1" dirty="0" smtClean="0"/>
              <a:t>Selvitys toiminnasta (Iivonen, OKM selvityksiä 2009:8 ja Pulkkinen, OKM selvityksiä 2015:6)</a:t>
            </a:r>
          </a:p>
          <a:p>
            <a:pPr>
              <a:buFontTx/>
              <a:buChar char="-"/>
            </a:pPr>
            <a:r>
              <a:rPr lang="fi-FI" sz="2800" b="1" dirty="0" smtClean="0"/>
              <a:t>Kunnan velvoitetta ei ole kirjattu lakiin; vapaaehtoinen järjestäminen ei ole riittävää eikä aamutoimintaa juuri järjestetä</a:t>
            </a:r>
          </a:p>
          <a:p>
            <a:pPr>
              <a:buFontTx/>
              <a:buChar char="-"/>
            </a:pPr>
            <a:r>
              <a:rPr lang="fi-FI" sz="2800" b="1" dirty="0" smtClean="0"/>
              <a:t>Ei sisällytetty perusopetuksen opetussuunnitelman perusteisiin – integroinnin ongelmat; ei osa koulun toimintaa</a:t>
            </a:r>
          </a:p>
          <a:p>
            <a:pPr>
              <a:buFontTx/>
              <a:buChar char="-"/>
            </a:pPr>
            <a:r>
              <a:rPr lang="fi-FI" sz="2800" b="1" dirty="0" smtClean="0"/>
              <a:t>Ei kytketty loma-aikojen tarpeisiin</a:t>
            </a:r>
          </a:p>
          <a:p>
            <a:pPr>
              <a:buFontTx/>
              <a:buChar char="-"/>
            </a:pPr>
            <a:r>
              <a:rPr lang="fi-FI" sz="2800" b="1" dirty="0" smtClean="0"/>
              <a:t>Henkilöstö-, tila- ja toimintojen sisältöongelmat yksityisille järjestäjille</a:t>
            </a:r>
          </a:p>
          <a:p>
            <a:pPr>
              <a:buFontTx/>
              <a:buChar char="-"/>
            </a:pPr>
            <a:r>
              <a:rPr lang="fi-FI" sz="2800" b="1" dirty="0" smtClean="0"/>
              <a:t>Kehittämiskohteet  2011-13: välipalojen laatu, toiminnan laatu ja monipuolisuus, henkilöstön pätevyys, rauhoittumis- ja läksyjentekomahdollisuus, toimintasuunnitelma, tiedonkulku, aukioloajat, loma-ajat</a:t>
            </a:r>
          </a:p>
          <a:p>
            <a:pPr>
              <a:buFontTx/>
              <a:buChar char="-"/>
            </a:pPr>
            <a:endParaRPr lang="fi-FI" sz="2800" b="1" dirty="0" smtClean="0"/>
          </a:p>
          <a:p>
            <a:pPr>
              <a:buFontTx/>
              <a:buChar char="-"/>
            </a:pPr>
            <a:endParaRPr lang="fi-FI" sz="2800" b="1" dirty="0" smtClean="0"/>
          </a:p>
          <a:p>
            <a:pPr>
              <a:buFontTx/>
              <a:buChar char="-"/>
            </a:pPr>
            <a:endParaRPr lang="fi-FI" sz="2800" b="1" dirty="0" smtClean="0"/>
          </a:p>
          <a:p>
            <a:pPr>
              <a:buFontTx/>
              <a:buChar char="-"/>
            </a:pPr>
            <a:endParaRPr lang="fi-FI" sz="2800" b="1" dirty="0" smtClean="0"/>
          </a:p>
        </p:txBody>
      </p:sp>
    </p:spTree>
    <p:extLst>
      <p:ext uri="{BB962C8B-B14F-4D97-AF65-F5344CB8AC3E}">
        <p14:creationId xmlns:p14="http://schemas.microsoft.com/office/powerpoint/2010/main" val="2966337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smtClean="0"/>
              <a:t/>
            </a:r>
            <a:br>
              <a:rPr lang="fi-FI" altLang="fi-FI" sz="3600" smtClean="0"/>
            </a:br>
            <a:r>
              <a:rPr lang="fi-FI" altLang="fi-FI" sz="2800" smtClean="0"/>
              <a:t>Teoreettiset näkökohdat</a:t>
            </a:r>
          </a:p>
        </p:txBody>
      </p:sp>
      <p:sp>
        <p:nvSpPr>
          <p:cNvPr id="35843" name="Content Placeholder 2"/>
          <p:cNvSpPr>
            <a:spLocks noGrp="1"/>
          </p:cNvSpPr>
          <p:nvPr>
            <p:ph idx="1"/>
          </p:nvPr>
        </p:nvSpPr>
        <p:spPr>
          <a:xfrm>
            <a:off x="971550" y="908050"/>
            <a:ext cx="7858125" cy="5545138"/>
          </a:xfrm>
        </p:spPr>
        <p:txBody>
          <a:bodyPr>
            <a:normAutofit lnSpcReduction="10000"/>
          </a:bodyPr>
          <a:lstStyle/>
          <a:p>
            <a:pPr marL="457200" indent="-457200" eaLnBrk="1" hangingPunct="1">
              <a:buFontTx/>
              <a:buAutoNum type="arabicPeriod"/>
              <a:defRPr/>
            </a:pPr>
            <a:r>
              <a:rPr lang="fi-FI" sz="2000" b="1" dirty="0" smtClean="0"/>
              <a:t>Bioekologinen malli (</a:t>
            </a:r>
            <a:r>
              <a:rPr lang="fi-FI" sz="2000" b="1" dirty="0" err="1" smtClean="0"/>
              <a:t>Bronfenbrenner</a:t>
            </a:r>
            <a:r>
              <a:rPr lang="fi-FI" sz="2000" b="1" dirty="0" smtClean="0"/>
              <a:t> &amp; Morris, 2006): Kehityksen kannalta tärkeimpiä ovat lähi-ihmissuhteet ja –prosessit (vanhemmat, opettajat, ohjaajat). Jotta suhde olisi merkitsevä,</a:t>
            </a:r>
          </a:p>
          <a:p>
            <a:pPr marL="0" indent="0" eaLnBrk="1" hangingPunct="1">
              <a:defRPr/>
            </a:pPr>
            <a:r>
              <a:rPr lang="fi-FI" sz="2000" b="1" dirty="0"/>
              <a:t> </a:t>
            </a:r>
            <a:r>
              <a:rPr lang="fi-FI" sz="2000" b="1" dirty="0" smtClean="0"/>
              <a:t>       - täytyy olla vuorovaikutusta</a:t>
            </a:r>
          </a:p>
          <a:p>
            <a:pPr marL="0" indent="0" eaLnBrk="1" hangingPunct="1">
              <a:defRPr/>
            </a:pPr>
            <a:r>
              <a:rPr lang="fi-FI" sz="2000" b="1" dirty="0"/>
              <a:t> </a:t>
            </a:r>
            <a:r>
              <a:rPr lang="fi-FI" sz="2000" b="1" dirty="0" smtClean="0"/>
              <a:t>       - vuorovaikutuksen täytyy olla jokseenkin säännöllistä,</a:t>
            </a:r>
          </a:p>
          <a:p>
            <a:pPr marL="0" indent="0" eaLnBrk="1" hangingPunct="1">
              <a:defRPr/>
            </a:pPr>
            <a:r>
              <a:rPr lang="fi-FI" sz="2000" b="1" dirty="0"/>
              <a:t> </a:t>
            </a:r>
            <a:r>
              <a:rPr lang="fi-FI" sz="2000" b="1" dirty="0" smtClean="0"/>
              <a:t>          jatkua pitkään ja olla vastavuoroista</a:t>
            </a:r>
          </a:p>
          <a:p>
            <a:pPr marL="0" indent="0" eaLnBrk="1" hangingPunct="1">
              <a:defRPr/>
            </a:pPr>
            <a:r>
              <a:rPr lang="fi-FI" sz="2000" b="1" dirty="0"/>
              <a:t> </a:t>
            </a:r>
            <a:r>
              <a:rPr lang="fi-FI" sz="2000" b="1" dirty="0" smtClean="0"/>
              <a:t>       -  toiminnan kompleksisuuden on lisäännyttävä, toisto ei riitä       </a:t>
            </a:r>
          </a:p>
          <a:p>
            <a:pPr marL="457200" indent="-457200" eaLnBrk="1" hangingPunct="1">
              <a:buFontTx/>
              <a:buAutoNum type="arabicPeriod" startAt="2"/>
              <a:defRPr/>
            </a:pPr>
            <a:r>
              <a:rPr lang="fi-FI" sz="2000" b="1" dirty="0" smtClean="0"/>
              <a:t>Myönteisen kehityksen näkökulma (</a:t>
            </a:r>
            <a:r>
              <a:rPr lang="fi-FI" sz="2000" b="1" dirty="0" err="1" smtClean="0"/>
              <a:t>Benson</a:t>
            </a:r>
            <a:r>
              <a:rPr lang="fi-FI" sz="2000" b="1" dirty="0" smtClean="0"/>
              <a:t> ym., 2006):</a:t>
            </a:r>
          </a:p>
          <a:p>
            <a:pPr marL="0" indent="0" eaLnBrk="1" hangingPunct="1">
              <a:defRPr/>
            </a:pPr>
            <a:r>
              <a:rPr lang="fi-FI" sz="2000" b="1" i="1" dirty="0"/>
              <a:t> </a:t>
            </a:r>
            <a:r>
              <a:rPr lang="fi-FI" sz="2000" b="1" i="1" dirty="0" smtClean="0"/>
              <a:t>        </a:t>
            </a:r>
            <a:r>
              <a:rPr lang="fi-FI" sz="2000" b="1" dirty="0" smtClean="0"/>
              <a:t>-  ihmiskäsitys: usko positiivisen kehitykseen mahdollisuuteen ja</a:t>
            </a:r>
          </a:p>
          <a:p>
            <a:pPr marL="0" indent="0" eaLnBrk="1" hangingPunct="1">
              <a:defRPr/>
            </a:pPr>
            <a:r>
              <a:rPr lang="fi-FI" sz="2000" b="1" dirty="0"/>
              <a:t> </a:t>
            </a:r>
            <a:r>
              <a:rPr lang="fi-FI" sz="2000" b="1" dirty="0" smtClean="0"/>
              <a:t>           näkemys, että lapsi on aktiivinen toimija ja ainutkertainen yksilö</a:t>
            </a:r>
          </a:p>
          <a:p>
            <a:pPr marL="457200" indent="-457200" eaLnBrk="1" hangingPunct="1">
              <a:buFontTx/>
              <a:buAutoNum type="arabicPeriod" startAt="3"/>
              <a:defRPr/>
            </a:pPr>
            <a:r>
              <a:rPr lang="fi-FI" sz="2000" b="1" dirty="0" smtClean="0"/>
              <a:t>Kouluun kiinnittyminen (</a:t>
            </a:r>
            <a:r>
              <a:rPr lang="fi-FI" sz="2000" b="1" dirty="0" err="1" smtClean="0"/>
              <a:t>Fredricks</a:t>
            </a:r>
            <a:r>
              <a:rPr lang="fi-FI" sz="2000" b="1" dirty="0" smtClean="0"/>
              <a:t> ym., 2004):</a:t>
            </a:r>
          </a:p>
          <a:p>
            <a:pPr marL="0" indent="0" eaLnBrk="1" hangingPunct="1">
              <a:defRPr/>
            </a:pPr>
            <a:r>
              <a:rPr lang="fi-FI" sz="2000" b="1" i="1" dirty="0"/>
              <a:t> </a:t>
            </a:r>
            <a:r>
              <a:rPr lang="fi-FI" sz="2000" b="1" i="1" dirty="0" smtClean="0"/>
              <a:t>         </a:t>
            </a:r>
            <a:r>
              <a:rPr lang="fi-FI" sz="2000" b="1" dirty="0" smtClean="0"/>
              <a:t>-  toiminnallinen kiinnittyminen osallistumisen kautta</a:t>
            </a:r>
          </a:p>
          <a:p>
            <a:pPr marL="0" indent="0" eaLnBrk="1" hangingPunct="1">
              <a:defRPr/>
            </a:pPr>
            <a:r>
              <a:rPr lang="fi-FI" sz="2000" b="1" dirty="0"/>
              <a:t> </a:t>
            </a:r>
            <a:r>
              <a:rPr lang="fi-FI" sz="2000" b="1" dirty="0" smtClean="0"/>
              <a:t>         -  tunneperäinen kiinnittyminen ihmissuhteiden kautta</a:t>
            </a:r>
          </a:p>
          <a:p>
            <a:pPr marL="0" indent="0" eaLnBrk="1" hangingPunct="1">
              <a:defRPr/>
            </a:pPr>
            <a:r>
              <a:rPr lang="fi-FI" sz="2000" b="1" dirty="0"/>
              <a:t> </a:t>
            </a:r>
            <a:r>
              <a:rPr lang="fi-FI" sz="2000" b="1" dirty="0" smtClean="0"/>
              <a:t>         -  kognitiivinen kiinnittyminen sen kautta, että ihminen investoi</a:t>
            </a:r>
          </a:p>
          <a:p>
            <a:pPr marL="0" indent="0" eaLnBrk="1" hangingPunct="1">
              <a:defRPr/>
            </a:pPr>
            <a:r>
              <a:rPr lang="fi-FI" sz="2000" b="1" dirty="0"/>
              <a:t> </a:t>
            </a:r>
            <a:r>
              <a:rPr lang="fi-FI" sz="2000" b="1" dirty="0" smtClean="0"/>
              <a:t>             omaa energiaansa ponnisteluun, joka on tarpeen uusien</a:t>
            </a:r>
          </a:p>
          <a:p>
            <a:pPr marL="0" indent="0" eaLnBrk="1" hangingPunct="1">
              <a:buNone/>
              <a:defRPr/>
            </a:pPr>
            <a:r>
              <a:rPr lang="fi-FI" sz="2000" b="1" dirty="0"/>
              <a:t> </a:t>
            </a:r>
            <a:r>
              <a:rPr lang="fi-FI" sz="2000" b="1" dirty="0" smtClean="0"/>
              <a:t>               asioiden oppimiseksi</a:t>
            </a:r>
            <a:r>
              <a:rPr lang="fi-FI" sz="2000" b="1" i="1" dirty="0" smtClean="0"/>
              <a:t>         </a:t>
            </a:r>
            <a:endParaRPr lang="fi-FI" sz="2000" b="1" dirty="0" smtClean="0"/>
          </a:p>
          <a:p>
            <a:pPr marL="0" indent="0" eaLnBrk="1" hangingPunct="1">
              <a:buNone/>
              <a:defRPr/>
            </a:pPr>
            <a:endParaRPr lang="fi-FI" sz="2000" b="1" dirty="0" smtClean="0"/>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11268"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3864035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68313" y="-315913"/>
            <a:ext cx="8820150" cy="11430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fi-FI" altLang="fi-FI" sz="3600" smtClean="0"/>
              <a:t/>
            </a:r>
            <a:br>
              <a:rPr lang="fi-FI" altLang="fi-FI" sz="3600" smtClean="0"/>
            </a:br>
            <a:r>
              <a:rPr lang="fi-FI" altLang="fi-FI" sz="3600" smtClean="0"/>
              <a:t>Vahvoja koulupäivän muutospaineita</a:t>
            </a:r>
          </a:p>
        </p:txBody>
      </p:sp>
      <p:sp>
        <p:nvSpPr>
          <p:cNvPr id="12291" name="Content Placeholder 2"/>
          <p:cNvSpPr>
            <a:spLocks noGrp="1"/>
          </p:cNvSpPr>
          <p:nvPr>
            <p:ph idx="1"/>
          </p:nvPr>
        </p:nvSpPr>
        <p:spPr bwMode="auto">
          <a:xfrm>
            <a:off x="900113" y="836613"/>
            <a:ext cx="7858125" cy="511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None/>
            </a:pPr>
            <a:r>
              <a:rPr lang="fi-FI" altLang="fi-FI" sz="2000" b="1" dirty="0" smtClean="0"/>
              <a:t>1. YK:n lapsen oikeuksien yleissopimus, joka korostaa </a:t>
            </a:r>
            <a:r>
              <a:rPr lang="fi-FI" altLang="fi-FI" sz="2000" b="1" i="1" dirty="0" smtClean="0"/>
              <a:t>lapsen oikeutta tulla kuulluksi ja yhtäläisten mahdollisuuksien tarjoamista kulttuuri-, taide-, virkistys- ja vapaa-ajan toimintoihin</a:t>
            </a:r>
          </a:p>
          <a:p>
            <a:pPr marL="0" indent="0" eaLnBrk="1" hangingPunct="1">
              <a:buNone/>
            </a:pPr>
            <a:r>
              <a:rPr lang="fi-FI" altLang="fi-FI" sz="2000" b="1" dirty="0" smtClean="0"/>
              <a:t>2. Euroopan komission suositus  (2013) investoida lapsiin: jäsenvaltioiden tulee rohkaista kouluja ja muita paikallisia toimijoita luomaan </a:t>
            </a:r>
            <a:r>
              <a:rPr lang="fi-FI" altLang="fi-FI" sz="2000" b="1" i="1" dirty="0" smtClean="0"/>
              <a:t>kaikille lapsille tarjolla olevaa parempaa oppituntien ulkopuolista toimintaa parempine toimintapuitteineen </a:t>
            </a:r>
          </a:p>
          <a:p>
            <a:pPr marL="0" indent="0" eaLnBrk="1" hangingPunct="1">
              <a:buNone/>
            </a:pPr>
            <a:r>
              <a:rPr lang="fi-FI" altLang="fi-FI" sz="2000" b="1" dirty="0" smtClean="0"/>
              <a:t>3. Euroopan muissa maissa tapahtunut kehitys </a:t>
            </a:r>
            <a:r>
              <a:rPr lang="fi-FI" altLang="fi-FI" sz="2000" b="1" i="1" dirty="0" smtClean="0"/>
              <a:t>lisätä koulupäivään oppituntien ulkopuolista toimintaa  ja muuttaa koulupäivän rakennetta</a:t>
            </a:r>
          </a:p>
          <a:p>
            <a:pPr marL="0" indent="0" eaLnBrk="1" hangingPunct="1">
              <a:buNone/>
            </a:pPr>
            <a:r>
              <a:rPr lang="fi-FI" altLang="fi-FI" sz="2000" b="1" dirty="0" smtClean="0"/>
              <a:t>4. Suomen edellisen hallituksen tavoite </a:t>
            </a:r>
            <a:r>
              <a:rPr lang="fi-FI" altLang="fi-FI" sz="2000" b="1" i="1" dirty="0" smtClean="0"/>
              <a:t>antaa oppilaalle mahdollisuus harrastuksiin koulupäivän yhteydessä</a:t>
            </a:r>
          </a:p>
          <a:p>
            <a:pPr marL="0" indent="0" eaLnBrk="1" hangingPunct="1">
              <a:buNone/>
            </a:pPr>
            <a:r>
              <a:rPr lang="fi-FI" altLang="fi-FI" sz="2000" b="1" dirty="0" smtClean="0"/>
              <a:t>5. Perusopetuksen opetussuunnitelman perusteet (2014): </a:t>
            </a:r>
            <a:r>
              <a:rPr lang="fi-FI" altLang="fi-FI" sz="2000" b="1" i="1" dirty="0" smtClean="0"/>
              <a:t>hyvä yhteistyö kerho- ja aamu- ja iltapäivätoiminnan kanssa</a:t>
            </a:r>
          </a:p>
          <a:p>
            <a:pPr marL="0" indent="0" eaLnBrk="1" hangingPunct="1">
              <a:buNone/>
            </a:pPr>
            <a:r>
              <a:rPr lang="fi-FI" altLang="fi-FI" sz="2000" b="1" dirty="0" smtClean="0"/>
              <a:t>6. </a:t>
            </a:r>
            <a:r>
              <a:rPr lang="fi-FI" altLang="fi-FI" sz="2000" b="1" i="1" dirty="0" smtClean="0"/>
              <a:t>Innostus</a:t>
            </a:r>
            <a:r>
              <a:rPr lang="fi-FI" altLang="fi-FI" sz="2000" b="1" dirty="0" smtClean="0"/>
              <a:t> kerhotoimintaa ja joustava koulupäivää kohtaan</a:t>
            </a:r>
          </a:p>
          <a:p>
            <a:pPr marL="0" indent="0" eaLnBrk="1" hangingPunct="1">
              <a:buNone/>
            </a:pPr>
            <a:r>
              <a:rPr lang="fi-FI" altLang="fi-FI" sz="2000" b="1" dirty="0" smtClean="0"/>
              <a:t>7. Yhteistyökumppaneiden </a:t>
            </a:r>
            <a:r>
              <a:rPr lang="fi-FI" altLang="fi-FI" sz="2000" b="1" i="1" dirty="0" smtClean="0"/>
              <a:t>halukkuus</a:t>
            </a:r>
            <a:r>
              <a:rPr lang="fi-FI" altLang="fi-FI" sz="2000" b="1" dirty="0" smtClean="0"/>
              <a:t> kerhotoiminnan järjestämiseen</a:t>
            </a:r>
          </a:p>
          <a:p>
            <a:pPr marL="0" indent="0" eaLnBrk="1" hangingPunct="1"/>
            <a:endParaRPr lang="fi-FI" altLang="fi-FI" sz="2400" b="1" dirty="0" smtClean="0"/>
          </a:p>
          <a:p>
            <a:pPr marL="0" indent="0" eaLnBrk="1" hangingPunct="1"/>
            <a:endParaRPr lang="fi-FI" altLang="fi-FI" sz="2400" b="1" dirty="0" smtClean="0"/>
          </a:p>
          <a:p>
            <a:pPr marL="0" indent="0" eaLnBrk="1" hangingPunct="1"/>
            <a:endParaRPr lang="fi-FI" altLang="fi-FI" sz="2400" b="1" dirty="0" smtClean="0"/>
          </a:p>
          <a:p>
            <a:pPr marL="0" indent="0" eaLnBrk="1" hangingPunct="1"/>
            <a:endParaRPr lang="fi-FI" altLang="fi-FI" sz="2400" b="1" dirty="0" smtClean="0"/>
          </a:p>
        </p:txBody>
      </p:sp>
      <p:sp>
        <p:nvSpPr>
          <p:cNvPr id="12292" name="Footer Placeholder 3"/>
          <p:cNvSpPr>
            <a:spLocks noGrp="1"/>
          </p:cNvSpPr>
          <p:nvPr>
            <p:ph type="ftr" sz="quarter" idx="11"/>
          </p:nvPr>
        </p:nvSpPr>
        <p:spPr>
          <a:xfrm>
            <a:off x="2987675" y="5732463"/>
            <a:ext cx="4535488"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2903113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68313" y="-315913"/>
            <a:ext cx="8820150" cy="1944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dirty="0" smtClean="0"/>
              <a:t/>
            </a:r>
            <a:br>
              <a:rPr lang="fi-FI" altLang="fi-FI" sz="3600" dirty="0" smtClean="0"/>
            </a:br>
            <a:r>
              <a:rPr lang="fi-FI" altLang="fi-FI" sz="3200" dirty="0"/>
              <a:t>O</a:t>
            </a:r>
            <a:r>
              <a:rPr lang="fi-FI" altLang="fi-FI" sz="3200" dirty="0" smtClean="0"/>
              <a:t>ppiaineiden ulkopuolista toimintaa eri maissa</a:t>
            </a:r>
          </a:p>
        </p:txBody>
      </p:sp>
      <p:sp>
        <p:nvSpPr>
          <p:cNvPr id="14339" name="Content Placeholder 2"/>
          <p:cNvSpPr>
            <a:spLocks noGrp="1"/>
          </p:cNvSpPr>
          <p:nvPr>
            <p:ph idx="1"/>
          </p:nvPr>
        </p:nvSpPr>
        <p:spPr bwMode="auto">
          <a:xfrm>
            <a:off x="827088" y="1268413"/>
            <a:ext cx="7858125" cy="511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pPr eaLnBrk="1" hangingPunct="1"/>
            <a:r>
              <a:rPr lang="fi-FI" altLang="fi-FI" sz="2400" b="1" dirty="0" smtClean="0"/>
              <a:t>USA: </a:t>
            </a:r>
            <a:r>
              <a:rPr lang="fi-FI" altLang="fi-FI" sz="2400" b="1" dirty="0" err="1" smtClean="0"/>
              <a:t>Extra-curricular</a:t>
            </a:r>
            <a:r>
              <a:rPr lang="fi-FI" altLang="fi-FI" sz="2400" b="1" dirty="0" smtClean="0"/>
              <a:t> </a:t>
            </a:r>
            <a:r>
              <a:rPr lang="fi-FI" altLang="fi-FI" sz="2400" b="1" dirty="0" err="1" smtClean="0"/>
              <a:t>activities</a:t>
            </a:r>
            <a:r>
              <a:rPr lang="fi-FI" altLang="fi-FI" sz="2400" b="1" dirty="0" smtClean="0"/>
              <a:t>: oppilaat usein organisoivat toimintaa opettajan ohjauksessa, kuten koulun sanomalehden tekoa,  oppilaskuntatoimintaa, informaatioteknologiaa, valokuvausta, liikuntaa, kirjoitus- ja taidetyöpajoja, bänditoimintaa. Myös ohjattua kerhotoimintaa on</a:t>
            </a:r>
          </a:p>
          <a:p>
            <a:pPr eaLnBrk="1" hangingPunct="1"/>
            <a:endParaRPr lang="fi-FI" altLang="fi-FI" sz="2400" b="1" dirty="0" smtClean="0"/>
          </a:p>
          <a:p>
            <a:pPr eaLnBrk="1" hangingPunct="1"/>
            <a:r>
              <a:rPr lang="fi-FI" altLang="fi-FI" sz="2400" b="1" dirty="0" smtClean="0"/>
              <a:t>OECD-maihin verrattuna Suomen kouluissa on (OECD, 2013)</a:t>
            </a:r>
          </a:p>
          <a:p>
            <a:pPr marL="0" indent="0" eaLnBrk="1" hangingPunct="1">
              <a:buNone/>
            </a:pPr>
            <a:r>
              <a:rPr lang="fi-FI" altLang="fi-FI" sz="2400" b="1" dirty="0" smtClean="0"/>
              <a:t>     -    enemmän musiikkiharrastuksia </a:t>
            </a:r>
          </a:p>
          <a:p>
            <a:pPr marL="0" indent="0" eaLnBrk="1" hangingPunct="1">
              <a:buNone/>
            </a:pPr>
            <a:r>
              <a:rPr lang="fi-FI" altLang="fi-FI" sz="2400" b="1" dirty="0" smtClean="0"/>
              <a:t>     -    vähemmän vapaaehtoistoimintaa, kuvataidekerhoja,  </a:t>
            </a:r>
          </a:p>
          <a:p>
            <a:pPr marL="0" indent="0" eaLnBrk="1" hangingPunct="1">
              <a:buNone/>
            </a:pPr>
            <a:r>
              <a:rPr lang="fi-FI" altLang="fi-FI" sz="2400" b="1" dirty="0"/>
              <a:t> </a:t>
            </a:r>
            <a:r>
              <a:rPr lang="fi-FI" altLang="fi-FI" sz="2400" b="1" dirty="0" smtClean="0"/>
              <a:t>         liikuntakerhoja, näytelmäkerhoja, matematiikka-, shakki- ja </a:t>
            </a:r>
          </a:p>
          <a:p>
            <a:pPr marL="0" indent="0" eaLnBrk="1" hangingPunct="1">
              <a:buNone/>
            </a:pPr>
            <a:r>
              <a:rPr lang="fi-FI" altLang="fi-FI" sz="2400" b="1" dirty="0"/>
              <a:t> </a:t>
            </a:r>
            <a:r>
              <a:rPr lang="fi-FI" altLang="fi-FI" sz="2400" b="1" dirty="0" smtClean="0"/>
              <a:t>         tietotekniikkakerhoja ja vuosikirjan tai oman lehden </a:t>
            </a:r>
          </a:p>
          <a:p>
            <a:pPr marL="0" indent="0" eaLnBrk="1" hangingPunct="1">
              <a:buNone/>
            </a:pPr>
            <a:r>
              <a:rPr lang="fi-FI" altLang="fi-FI" sz="2400" b="1" dirty="0"/>
              <a:t> </a:t>
            </a:r>
            <a:r>
              <a:rPr lang="fi-FI" altLang="fi-FI" sz="2400" b="1" dirty="0" smtClean="0"/>
              <a:t>         tekemistä  </a:t>
            </a:r>
          </a:p>
          <a:p>
            <a:pPr eaLnBrk="1" hangingPunct="1"/>
            <a:endParaRPr lang="fi-FI" altLang="fi-FI" sz="1900" b="1" dirty="0" smtClean="0"/>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a:p>
            <a:pPr eaLnBrk="1" hangingPunct="1"/>
            <a:endParaRPr lang="fi-FI" altLang="fi-FI" sz="2200" b="1" dirty="0" smtClean="0"/>
          </a:p>
        </p:txBody>
      </p:sp>
      <p:sp>
        <p:nvSpPr>
          <p:cNvPr id="14340" name="Footer Placeholder 3"/>
          <p:cNvSpPr>
            <a:spLocks noGrp="1"/>
          </p:cNvSpPr>
          <p:nvPr>
            <p:ph type="ftr" sz="quarter" idx="11"/>
          </p:nvPr>
        </p:nvSpPr>
        <p:spPr>
          <a:xfrm>
            <a:off x="2987675" y="5732463"/>
            <a:ext cx="4535488"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4213512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dirty="0" smtClean="0"/>
              <a:t/>
            </a:r>
            <a:br>
              <a:rPr lang="fi-FI" altLang="fi-FI" sz="3600" dirty="0" smtClean="0"/>
            </a:br>
            <a:r>
              <a:rPr lang="fi-FI" altLang="fi-FI" sz="2400" b="1" dirty="0" smtClean="0"/>
              <a:t>Eeva Anttila: Monimuotoinen ja tasa-arvoinen taidekasvatus (2017)</a:t>
            </a:r>
            <a:endParaRPr lang="fi-FI" altLang="fi-FI" sz="2400" b="1" dirty="0" smtClean="0"/>
          </a:p>
        </p:txBody>
      </p:sp>
      <p:sp>
        <p:nvSpPr>
          <p:cNvPr id="35843" name="Content Placeholder 2"/>
          <p:cNvSpPr>
            <a:spLocks noGrp="1"/>
          </p:cNvSpPr>
          <p:nvPr>
            <p:ph idx="1"/>
          </p:nvPr>
        </p:nvSpPr>
        <p:spPr>
          <a:xfrm>
            <a:off x="1115616" y="980728"/>
            <a:ext cx="7858125" cy="5543550"/>
          </a:xfrm>
        </p:spPr>
        <p:txBody>
          <a:bodyPr>
            <a:normAutofit lnSpcReduction="10000"/>
          </a:bodyPr>
          <a:lstStyle/>
          <a:p>
            <a:pPr marL="0" indent="0">
              <a:defRPr/>
            </a:pPr>
            <a:r>
              <a:rPr lang="fi-FI" sz="2400" b="1" dirty="0" smtClean="0"/>
              <a:t> </a:t>
            </a:r>
            <a:r>
              <a:rPr lang="fi-FI" sz="2400" b="1" dirty="0" smtClean="0"/>
              <a:t>”Ei-kielellisen </a:t>
            </a:r>
            <a:r>
              <a:rPr lang="fi-FI" sz="2400" b="1" dirty="0"/>
              <a:t>vuorovaikutuksen esteettiset periaatteet ja muodot yhdistävät ihmisiä ja rakentavat yhteisöjä. Ne synnyttävät yhteenkuuluvuuden tunnetta ja jaettuja merkityksiä. Tällaisella vuorovaikutuksella on ollut ihmislajin kehittymisessä yhtä merkittävä rooli kuin kielellisellä kommunikaatiolla”</a:t>
            </a:r>
            <a:endParaRPr lang="fi-FI" sz="2400" b="1" dirty="0" smtClean="0"/>
          </a:p>
          <a:p>
            <a:pPr marL="0" indent="0">
              <a:defRPr/>
            </a:pPr>
            <a:r>
              <a:rPr lang="fi-FI" sz="2400" b="1" dirty="0" smtClean="0"/>
              <a:t> </a:t>
            </a:r>
            <a:r>
              <a:rPr lang="fi-FI" sz="2400" b="1" dirty="0"/>
              <a:t>Taiteen tekemiseen sisältyy ”toimintaa, jossa ihminen muuntelee ideoitaan ja työstää tunteitaan</a:t>
            </a:r>
            <a:r>
              <a:rPr lang="fi-FI" sz="2400" b="1" dirty="0" smtClean="0"/>
              <a:t>”</a:t>
            </a:r>
          </a:p>
          <a:p>
            <a:pPr marL="0" indent="0">
              <a:defRPr/>
            </a:pPr>
            <a:r>
              <a:rPr lang="fi-FI" sz="2400" b="1" dirty="0"/>
              <a:t> </a:t>
            </a:r>
            <a:r>
              <a:rPr lang="fi-FI" sz="2400" b="1" dirty="0"/>
              <a:t>Taiteen tulkinta puolestaan opettaa, että ”taiteessa ei ole yhtä oikeaa vastausta. Tällöin ajattelu vapautuu kaavoista ja luova, itsenäinen ajattelu saa harjaantumisen mahdollisuuden</a:t>
            </a:r>
            <a:r>
              <a:rPr lang="fi-FI" sz="2400" b="1" dirty="0" smtClean="0"/>
              <a:t>”</a:t>
            </a:r>
          </a:p>
          <a:p>
            <a:pPr marL="0" indent="0">
              <a:defRPr/>
            </a:pPr>
            <a:r>
              <a:rPr lang="fi-FI" sz="2400" b="1" dirty="0"/>
              <a:t> </a:t>
            </a:r>
            <a:r>
              <a:rPr lang="fi-FI" sz="2400" b="1" dirty="0"/>
              <a:t>”Taidekokemusten merkitys kehittyvälle ihmiselle ulottuu näin laajemmalle kuin taiteen oppimiseen.” </a:t>
            </a:r>
            <a:endParaRPr lang="fi-FI" sz="2400" b="1" dirty="0" smtClean="0"/>
          </a:p>
          <a:p>
            <a:pPr marL="0" indent="0" eaLnBrk="1" hangingPunct="1">
              <a:buNone/>
              <a:defRPr/>
            </a:pPr>
            <a:r>
              <a:rPr lang="fi-FI" sz="2000" b="1" dirty="0" smtClean="0"/>
              <a:t>         </a:t>
            </a:r>
          </a:p>
          <a:p>
            <a:pPr marL="0" indent="0" eaLnBrk="1" hangingPunct="1">
              <a:buNone/>
              <a:defRPr/>
            </a:pPr>
            <a:endParaRPr lang="fi-FI" sz="24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26628"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dirty="0" smtClean="0">
              <a:latin typeface="Helvetica" pitchFamily="34" charset="0"/>
              <a:cs typeface="Arial" charset="0"/>
            </a:endParaRPr>
          </a:p>
        </p:txBody>
      </p:sp>
    </p:spTree>
    <p:extLst>
      <p:ext uri="{BB962C8B-B14F-4D97-AF65-F5344CB8AC3E}">
        <p14:creationId xmlns:p14="http://schemas.microsoft.com/office/powerpoint/2010/main" val="2602432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57200" y="274638"/>
            <a:ext cx="8229600" cy="706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sz="3200" b="1" dirty="0" smtClean="0"/>
              <a:t>Kansainvälisiä vertailuja</a:t>
            </a:r>
          </a:p>
        </p:txBody>
      </p:sp>
      <p:sp>
        <p:nvSpPr>
          <p:cNvPr id="3" name="Content Placeholder 2"/>
          <p:cNvSpPr>
            <a:spLocks noGrp="1"/>
          </p:cNvSpPr>
          <p:nvPr>
            <p:ph idx="1"/>
          </p:nvPr>
        </p:nvSpPr>
        <p:spPr>
          <a:xfrm>
            <a:off x="323528" y="764704"/>
            <a:ext cx="8229600" cy="5616575"/>
          </a:xfrm>
        </p:spPr>
        <p:txBody>
          <a:bodyPr/>
          <a:lstStyle/>
          <a:p>
            <a:pPr marL="457200" indent="-457200">
              <a:buFontTx/>
              <a:buAutoNum type="arabicPeriod"/>
              <a:defRPr/>
            </a:pPr>
            <a:r>
              <a:rPr lang="fi-FI" sz="2400" b="1" dirty="0"/>
              <a:t>O</a:t>
            </a:r>
            <a:r>
              <a:rPr lang="fi-FI" sz="2400" b="1" dirty="0" smtClean="0"/>
              <a:t>petusryhmien koko</a:t>
            </a:r>
          </a:p>
          <a:p>
            <a:pPr marL="0" indent="0">
              <a:defRPr/>
            </a:pPr>
            <a:r>
              <a:rPr lang="fi-FI" sz="2000" b="1" dirty="0" smtClean="0"/>
              <a:t>PISA 2012: opetusryhmän koko Suomessa 18,3 toiseksi pienin; 65 maata.</a:t>
            </a:r>
          </a:p>
          <a:p>
            <a:pPr marL="0" indent="0">
              <a:defRPr/>
            </a:pPr>
            <a:r>
              <a:rPr lang="fi-FI" sz="2000" b="1" dirty="0" smtClean="0"/>
              <a:t>Opetusryhmän koko ei yhteydessä koulusta pitämiseen (Unicef, 2007)</a:t>
            </a:r>
          </a:p>
          <a:p>
            <a:pPr marL="0" indent="0">
              <a:buNone/>
              <a:defRPr/>
            </a:pPr>
            <a:r>
              <a:rPr lang="fi-FI" sz="2400" b="1" dirty="0" smtClean="0"/>
              <a:t>2. Opettajien työaikamalli (K =kokonaistyöaika, O = opetusaika, L = läsnäoloaika) (Hautamäki, 2015)</a:t>
            </a:r>
          </a:p>
          <a:p>
            <a:pPr>
              <a:buFont typeface="Arial" charset="0"/>
              <a:buChar char="•"/>
              <a:defRPr/>
            </a:pPr>
            <a:r>
              <a:rPr lang="fi-FI" sz="2000" b="1" dirty="0" smtClean="0"/>
              <a:t>K: K = 40 </a:t>
            </a:r>
            <a:r>
              <a:rPr lang="fi-FI" sz="2000" b="1" dirty="0" err="1" smtClean="0"/>
              <a:t>t/vk</a:t>
            </a:r>
            <a:r>
              <a:rPr lang="fi-FI" sz="2000" b="1" dirty="0" smtClean="0"/>
              <a:t> (1659 t/v) – Hollanti</a:t>
            </a:r>
          </a:p>
          <a:p>
            <a:pPr>
              <a:buFont typeface="Arial" charset="0"/>
              <a:buChar char="•"/>
              <a:defRPr/>
            </a:pPr>
            <a:r>
              <a:rPr lang="fi-FI" sz="2000" b="1" dirty="0" smtClean="0"/>
              <a:t>KO:  K = 35 </a:t>
            </a:r>
            <a:r>
              <a:rPr lang="fi-FI" sz="2000" b="1" dirty="0" err="1" smtClean="0"/>
              <a:t>t/vk</a:t>
            </a:r>
            <a:r>
              <a:rPr lang="fi-FI" sz="2000" b="1" dirty="0" smtClean="0"/>
              <a:t> (1607 t/v), O = 15-26 </a:t>
            </a:r>
            <a:r>
              <a:rPr lang="fi-FI" sz="2000" b="1" dirty="0" err="1" smtClean="0"/>
              <a:t>t/vk</a:t>
            </a:r>
            <a:r>
              <a:rPr lang="fi-FI" sz="2000" b="1" dirty="0" smtClean="0"/>
              <a:t> – Ranska, Itävalta ja monet Itä-Euroopan maat</a:t>
            </a:r>
          </a:p>
          <a:p>
            <a:pPr>
              <a:buFont typeface="Arial" charset="0"/>
              <a:buChar char="•"/>
              <a:defRPr/>
            </a:pPr>
            <a:r>
              <a:rPr lang="fi-FI" sz="2000" b="1" dirty="0" smtClean="0"/>
              <a:t>KL: K = 40 </a:t>
            </a:r>
            <a:r>
              <a:rPr lang="fi-FI" sz="2000" b="1" dirty="0" err="1" smtClean="0"/>
              <a:t>t/vk</a:t>
            </a:r>
            <a:r>
              <a:rPr lang="fi-FI" sz="2000" b="1" dirty="0" smtClean="0"/>
              <a:t> (1767 t/v), L = 31 </a:t>
            </a:r>
            <a:r>
              <a:rPr lang="fi-FI" sz="2000" b="1" dirty="0" err="1" smtClean="0"/>
              <a:t>t/vk</a:t>
            </a:r>
            <a:r>
              <a:rPr lang="fi-FI" sz="2000" b="1" dirty="0" smtClean="0"/>
              <a:t> - Ruotsi</a:t>
            </a:r>
          </a:p>
          <a:p>
            <a:pPr>
              <a:buFont typeface="Arial" charset="0"/>
              <a:buChar char="•"/>
              <a:defRPr/>
            </a:pPr>
            <a:r>
              <a:rPr lang="fi-FI" sz="2000" b="1" dirty="0" smtClean="0"/>
              <a:t>KOL: K = 35 </a:t>
            </a:r>
            <a:r>
              <a:rPr lang="fi-FI" sz="2000" b="1" dirty="0" err="1" smtClean="0"/>
              <a:t>t/vk</a:t>
            </a:r>
            <a:r>
              <a:rPr lang="fi-FI" sz="2000" b="1" dirty="0" smtClean="0"/>
              <a:t>, L = 25 </a:t>
            </a:r>
            <a:r>
              <a:rPr lang="fi-FI" sz="2000" b="1" dirty="0" err="1" smtClean="0"/>
              <a:t>t/vk</a:t>
            </a:r>
            <a:r>
              <a:rPr lang="fi-FI" sz="2000" b="1" dirty="0" smtClean="0"/>
              <a:t>, =  23 </a:t>
            </a:r>
            <a:r>
              <a:rPr lang="fi-FI" sz="2000" b="1" dirty="0" err="1" smtClean="0"/>
              <a:t>t/vk</a:t>
            </a:r>
            <a:r>
              <a:rPr lang="fi-FI" sz="2000" b="1" dirty="0" smtClean="0"/>
              <a:t> – Skotlanti, Saksa, Norja, Espanja</a:t>
            </a:r>
          </a:p>
          <a:p>
            <a:pPr>
              <a:buFont typeface="Arial" charset="0"/>
              <a:buChar char="•"/>
              <a:defRPr/>
            </a:pPr>
            <a:r>
              <a:rPr lang="fi-FI" sz="2000" b="1" dirty="0" smtClean="0"/>
              <a:t>L: koulun johdettavana olo = 1265 t/v, L = 1235 t/v – Englanti, Irlanti</a:t>
            </a:r>
          </a:p>
          <a:p>
            <a:pPr>
              <a:buFont typeface="Arial" charset="0"/>
              <a:buChar char="•"/>
              <a:defRPr/>
            </a:pPr>
            <a:r>
              <a:rPr lang="fi-FI" sz="2000" b="1" dirty="0" smtClean="0"/>
              <a:t>O: O = 16-24 </a:t>
            </a:r>
            <a:r>
              <a:rPr lang="fi-FI" sz="2000" b="1" dirty="0" err="1" smtClean="0"/>
              <a:t>t/vk</a:t>
            </a:r>
            <a:r>
              <a:rPr lang="fi-FI" sz="2000" b="1" dirty="0" smtClean="0"/>
              <a:t>, suunnittelu 3 </a:t>
            </a:r>
            <a:r>
              <a:rPr lang="fi-FI" sz="2000" b="1" dirty="0" err="1" smtClean="0"/>
              <a:t>t/vk</a:t>
            </a:r>
            <a:r>
              <a:rPr lang="fi-FI" sz="2000" b="1" dirty="0" smtClean="0"/>
              <a:t> – Suomi, Italia, ranskankielinen Belgia, Malta, Kypros</a:t>
            </a:r>
          </a:p>
          <a:p>
            <a:pPr marL="0" indent="0">
              <a:buNone/>
              <a:defRPr/>
            </a:pPr>
            <a:r>
              <a:rPr lang="fi-FI" sz="2400" b="1" dirty="0"/>
              <a:t> </a:t>
            </a:r>
            <a:r>
              <a:rPr lang="fi-FI" sz="2400" b="1" dirty="0" smtClean="0"/>
              <a:t>”Pitää koulusta paljon”: K paras, O heikoin: Hollanti 34 %, Suomi 8 % </a:t>
            </a:r>
          </a:p>
          <a:p>
            <a:pPr>
              <a:buFont typeface="Arial" charset="0"/>
              <a:buChar char="•"/>
              <a:defRPr/>
            </a:pPr>
            <a:endParaRPr lang="fi-FI" sz="2000" b="1" dirty="0"/>
          </a:p>
        </p:txBody>
      </p:sp>
    </p:spTree>
    <p:extLst>
      <p:ext uri="{BB962C8B-B14F-4D97-AF65-F5344CB8AC3E}">
        <p14:creationId xmlns:p14="http://schemas.microsoft.com/office/powerpoint/2010/main" val="1554060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smtClean="0"/>
              <a:t/>
            </a:r>
            <a:br>
              <a:rPr lang="fi-FI" altLang="fi-FI" sz="3600" smtClean="0"/>
            </a:br>
            <a:r>
              <a:rPr lang="fi-FI" altLang="fi-FI" sz="3200" smtClean="0"/>
              <a:t>Ehdotusteni lähtökohdat</a:t>
            </a:r>
          </a:p>
        </p:txBody>
      </p:sp>
      <p:sp>
        <p:nvSpPr>
          <p:cNvPr id="35843" name="Content Placeholder 2"/>
          <p:cNvSpPr>
            <a:spLocks noGrp="1"/>
          </p:cNvSpPr>
          <p:nvPr>
            <p:ph idx="1"/>
          </p:nvPr>
        </p:nvSpPr>
        <p:spPr>
          <a:xfrm>
            <a:off x="971550" y="764704"/>
            <a:ext cx="7858125" cy="5831359"/>
          </a:xfrm>
        </p:spPr>
        <p:txBody>
          <a:bodyPr>
            <a:normAutofit/>
          </a:bodyPr>
          <a:lstStyle/>
          <a:p>
            <a:pPr marL="457200" indent="-457200" eaLnBrk="1" hangingPunct="1">
              <a:buFontTx/>
              <a:buAutoNum type="arabicPeriod"/>
              <a:defRPr/>
            </a:pPr>
            <a:r>
              <a:rPr lang="fi-FI" sz="2400" b="1" dirty="0" smtClean="0"/>
              <a:t>Koulun eetoksen muuttuminen eli on paineita nähdä koulun tehtävä yhteiskunnassa uudella tavalla </a:t>
            </a:r>
          </a:p>
          <a:p>
            <a:pPr marL="457200" indent="-457200" eaLnBrk="1" hangingPunct="1">
              <a:buFontTx/>
              <a:buAutoNum type="arabicPeriod"/>
              <a:defRPr/>
            </a:pPr>
            <a:r>
              <a:rPr lang="fi-FI" sz="2400" b="1" dirty="0" smtClean="0"/>
              <a:t>Oppituntien ulkopuolista toimintaa koulussa pidetään tärkeänä ja arvostetaan sen mahdollisuuksia tukea koulua kasvatus- ja opetustehtävässä </a:t>
            </a:r>
          </a:p>
          <a:p>
            <a:pPr marL="457200" indent="-457200" eaLnBrk="1" hangingPunct="1">
              <a:buFontTx/>
              <a:buAutoNum type="arabicPeriod"/>
              <a:defRPr/>
            </a:pPr>
            <a:r>
              <a:rPr lang="fi-FI" sz="2400" b="1" dirty="0" smtClean="0"/>
              <a:t>Koulu avautuu yhteiskuntasuhteissaan ympäröivään yhteisöön ja yhteistyökumppaneiden etsimiseen ja hyväksymiseen</a:t>
            </a:r>
          </a:p>
          <a:p>
            <a:pPr marL="457200" indent="-457200" eaLnBrk="1" hangingPunct="1">
              <a:buFontTx/>
              <a:buAutoNum type="arabicPeriod"/>
              <a:defRPr/>
            </a:pPr>
            <a:r>
              <a:rPr lang="fi-FI" sz="2400" b="1" dirty="0" smtClean="0"/>
              <a:t>Koulun toimintakulttuurin kehittäminen oppilaiden osallisuuden vahvistamiseksi, kouluun tyytyväisyyden lisäämiseksi ja oppimisen motivaation vahvistamiseksi</a:t>
            </a:r>
          </a:p>
          <a:p>
            <a:pPr marL="457200" indent="-457200" eaLnBrk="1" hangingPunct="1">
              <a:buFontTx/>
              <a:buAutoNum type="arabicPeriod"/>
              <a:defRPr/>
            </a:pPr>
            <a:r>
              <a:rPr lang="fi-FI" sz="2400" b="1" dirty="0" smtClean="0"/>
              <a:t>Holistinen </a:t>
            </a:r>
            <a:r>
              <a:rPr lang="fi-FI" sz="2400" b="1" dirty="0"/>
              <a:t>ja oppilaslähtöinen näkemys opetus- ja kasvatustehtävästä, mikä sisältyy perusopetuksen opetussuunnitelman perusteisiin </a:t>
            </a:r>
            <a:r>
              <a:rPr lang="fi-FI" sz="2400" b="1" dirty="0" smtClean="0"/>
              <a:t>-&gt; voimaan 2016</a:t>
            </a:r>
            <a:endParaRPr lang="fi-FI" sz="2400" b="1" dirty="0"/>
          </a:p>
          <a:p>
            <a:pPr marL="0" indent="0" eaLnBrk="1" hangingPunct="1">
              <a:buNone/>
              <a:defRPr/>
            </a:pPr>
            <a:endParaRPr lang="fi-FI" sz="2000" b="1" dirty="0" smtClean="0"/>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13316"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449598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67544" y="26124"/>
            <a:ext cx="8229600"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fi-FI" altLang="fi-FI" sz="2400" b="1" dirty="0" smtClean="0"/>
              <a:t>Opetussuunnitelman perusteet, OPH 2014 -&gt; 2016</a:t>
            </a:r>
          </a:p>
        </p:txBody>
      </p:sp>
      <p:sp>
        <p:nvSpPr>
          <p:cNvPr id="3" name="Content Placeholder 2"/>
          <p:cNvSpPr>
            <a:spLocks noGrp="1"/>
          </p:cNvSpPr>
          <p:nvPr>
            <p:ph idx="1"/>
          </p:nvPr>
        </p:nvSpPr>
        <p:spPr>
          <a:xfrm>
            <a:off x="457200" y="476672"/>
            <a:ext cx="8229600" cy="6048672"/>
          </a:xfrm>
        </p:spPr>
        <p:txBody>
          <a:bodyPr/>
          <a:lstStyle/>
          <a:p>
            <a:pPr>
              <a:defRPr/>
            </a:pPr>
            <a:r>
              <a:rPr lang="fi-FI" sz="2000" b="1" dirty="0" smtClean="0"/>
              <a:t>10 periaatteen kooste; Pulkkinen, Innostava koulupäivä. OKM, 2015:6</a:t>
            </a:r>
          </a:p>
          <a:p>
            <a:pPr>
              <a:defRPr/>
            </a:pPr>
            <a:r>
              <a:rPr lang="fi-FI" sz="1600" b="1" dirty="0" smtClean="0"/>
              <a:t>( LAPSI ON ALLE 18-VUOTIAS; YK:N LAPSEN OIKEUKSIEN SOPIMUS)</a:t>
            </a:r>
          </a:p>
          <a:p>
            <a:pPr marL="514350" indent="-514350">
              <a:buFontTx/>
              <a:buAutoNum type="arabicPeriod"/>
              <a:defRPr/>
            </a:pPr>
            <a:r>
              <a:rPr lang="fi-FI" sz="2000" b="1" dirty="0" smtClean="0"/>
              <a:t>Holistinen perusopetuksen tehtävän määrittely</a:t>
            </a:r>
          </a:p>
          <a:p>
            <a:pPr marL="0" indent="0">
              <a:buNone/>
              <a:defRPr/>
            </a:pPr>
            <a:r>
              <a:rPr lang="fi-FI" sz="1800" b="1" i="1" dirty="0" smtClean="0"/>
              <a:t>Perusopetus on opetuksen ja kasvatuksen kokonaisuus</a:t>
            </a:r>
            <a:r>
              <a:rPr lang="fi-FI" sz="2000" b="1" i="1" dirty="0" smtClean="0"/>
              <a:t>.  </a:t>
            </a:r>
          </a:p>
          <a:p>
            <a:pPr marL="0" indent="0">
              <a:buNone/>
              <a:defRPr/>
            </a:pPr>
            <a:r>
              <a:rPr lang="fi-FI" sz="1600" b="1" dirty="0" smtClean="0"/>
              <a:t>(LAPSI JA HÄNEEN VAIKUTTAVAT ASIAT ON NÄHTÄVÄ KOKONAISUUTENA EIKÄ KASVATUSTA JA OPETUSTA VOI ERIYTTÄÄ ERI HENKILÖILLE).</a:t>
            </a:r>
            <a:r>
              <a:rPr lang="fi-FI" sz="1800" dirty="0" smtClean="0"/>
              <a:t>  </a:t>
            </a:r>
          </a:p>
          <a:p>
            <a:pPr marL="0" indent="0">
              <a:buNone/>
              <a:defRPr/>
            </a:pPr>
            <a:r>
              <a:rPr lang="fi-FI" sz="2000" b="1" dirty="0" smtClean="0"/>
              <a:t>2.   Yhteinen suunnittelu ja yhteistyö</a:t>
            </a:r>
          </a:p>
          <a:p>
            <a:pPr marL="0" indent="0">
              <a:buNone/>
              <a:defRPr/>
            </a:pPr>
            <a:r>
              <a:rPr lang="fi-FI" sz="1800" b="1" i="1" dirty="0" smtClean="0"/>
              <a:t>Opetuksen järjestäjän tulee edistää eri toimijaryhmien yhteistyötä ja ottaa suunnitteluun mukaan myös oppilaat ja huoltajat.</a:t>
            </a:r>
          </a:p>
          <a:p>
            <a:pPr marL="0" indent="0">
              <a:buNone/>
              <a:defRPr/>
            </a:pPr>
            <a:r>
              <a:rPr lang="fi-FI" sz="1600" b="1" dirty="0" smtClean="0"/>
              <a:t>(LAPSI ON TOIMIJA, OMAN ELÄMÄNSÄ SUBJEKTI, EI VAIN TOIMINNAN KOHDE.)</a:t>
            </a:r>
          </a:p>
          <a:p>
            <a:pPr marL="0" indent="0">
              <a:buNone/>
              <a:defRPr/>
            </a:pPr>
            <a:r>
              <a:rPr lang="fi-FI" sz="1600" b="1" dirty="0" smtClean="0"/>
              <a:t>3. </a:t>
            </a:r>
            <a:r>
              <a:rPr lang="fi-FI" sz="1800" b="1" dirty="0" smtClean="0"/>
              <a:t>Arvokasvatuksen merkitys</a:t>
            </a:r>
          </a:p>
          <a:p>
            <a:pPr marL="0" indent="0">
              <a:buNone/>
              <a:defRPr/>
            </a:pPr>
            <a:r>
              <a:rPr lang="fi-FI" sz="1800" b="1" dirty="0" smtClean="0"/>
              <a:t>4. Lapsen aktiivisuutta ja vuorovaikutusta korostava oppimiskäsitys</a:t>
            </a:r>
          </a:p>
          <a:p>
            <a:pPr marL="0" indent="0">
              <a:buNone/>
              <a:defRPr/>
            </a:pPr>
            <a:r>
              <a:rPr lang="fi-FI" sz="1800" b="1" dirty="0" smtClean="0"/>
              <a:t>5. Laaja-alaiset osaamiskokonaisuudet</a:t>
            </a:r>
          </a:p>
          <a:p>
            <a:pPr marL="0" indent="0">
              <a:buNone/>
              <a:defRPr/>
            </a:pPr>
            <a:r>
              <a:rPr lang="fi-FI" sz="1800" b="1" dirty="0" smtClean="0"/>
              <a:t>6. Toimintakulttuurin rakentaminen tukemaan tavoitteisiin sitoutumista ja edistämään oppimista, osallisuutta, hyvinvointia ja kestävää elämäntapaa</a:t>
            </a:r>
          </a:p>
          <a:p>
            <a:pPr marL="0" indent="0">
              <a:buNone/>
              <a:defRPr/>
            </a:pPr>
            <a:r>
              <a:rPr lang="fi-FI" sz="1800" b="1" dirty="0" smtClean="0"/>
              <a:t>7. Oppimis- ja työtapojen kehittäminen</a:t>
            </a:r>
          </a:p>
          <a:p>
            <a:pPr marL="0" indent="0">
              <a:buNone/>
              <a:defRPr/>
            </a:pPr>
            <a:r>
              <a:rPr lang="fi-FI" sz="1800" b="1" dirty="0" smtClean="0"/>
              <a:t>8. Opetuksen eheyttäminen monialaisilla opintokokonaisuuksilla</a:t>
            </a:r>
          </a:p>
          <a:p>
            <a:pPr marL="0" indent="0">
              <a:buNone/>
              <a:defRPr/>
            </a:pPr>
            <a:r>
              <a:rPr lang="fi-FI" sz="1800" b="1" dirty="0" smtClean="0"/>
              <a:t>9. Yhteinen vastuu koulupäivästä ja yhteistyö</a:t>
            </a:r>
          </a:p>
        </p:txBody>
      </p:sp>
    </p:spTree>
    <p:extLst>
      <p:ext uri="{BB962C8B-B14F-4D97-AF65-F5344CB8AC3E}">
        <p14:creationId xmlns:p14="http://schemas.microsoft.com/office/powerpoint/2010/main" val="3477827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fi-FI" altLang="fi-FI" sz="3200" b="1" dirty="0" smtClean="0"/>
              <a:t>Käsitykseni lapsesta</a:t>
            </a:r>
            <a:br>
              <a:rPr lang="fi-FI" altLang="fi-FI" sz="3200" b="1" dirty="0" smtClean="0"/>
            </a:br>
            <a:r>
              <a:rPr lang="fi-FI" altLang="fi-FI" sz="2000" b="1" dirty="0" smtClean="0"/>
              <a:t>Pulkkinen, L. (2015) Teoksessa </a:t>
            </a:r>
            <a:r>
              <a:rPr lang="fi-FI" altLang="fi-FI" sz="2000" b="1" dirty="0" err="1" smtClean="0"/>
              <a:t>Improving</a:t>
            </a:r>
            <a:r>
              <a:rPr lang="fi-FI" altLang="fi-FI" sz="2000" b="1" dirty="0" smtClean="0"/>
              <a:t> the </a:t>
            </a:r>
            <a:r>
              <a:rPr lang="fi-FI" altLang="fi-FI" sz="2000" b="1" dirty="0" err="1" smtClean="0"/>
              <a:t>quality</a:t>
            </a:r>
            <a:r>
              <a:rPr lang="fi-FI" altLang="fi-FI" sz="2000" b="1" dirty="0" smtClean="0"/>
              <a:t> of </a:t>
            </a:r>
            <a:r>
              <a:rPr lang="fi-FI" altLang="fi-FI" sz="2000" b="1" dirty="0" err="1" smtClean="0"/>
              <a:t>childhood</a:t>
            </a:r>
            <a:r>
              <a:rPr lang="fi-FI" altLang="fi-FI" sz="2000" b="1" dirty="0" smtClean="0"/>
              <a:t> in Europe 2014 (Vol. 5). http://www.allianceforchildhood.eu/publications</a:t>
            </a:r>
          </a:p>
        </p:txBody>
      </p:sp>
      <p:sp>
        <p:nvSpPr>
          <p:cNvPr id="9219" name="Content Placeholder 2"/>
          <p:cNvSpPr>
            <a:spLocks noGrp="1"/>
          </p:cNvSpPr>
          <p:nvPr>
            <p:ph idx="1"/>
          </p:nvPr>
        </p:nvSpPr>
        <p:spPr bwMode="auto">
          <a:xfrm>
            <a:off x="457200" y="1600200"/>
            <a:ext cx="8229600" cy="4708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fi-FI" altLang="fi-FI" sz="2000" b="1" dirty="0" smtClean="0"/>
              <a:t>Lapsella on synnynnäinen potentiaali kasvaa, oppia, kommunikoida ja osallistua omalla tavallaan ja omine oikeuksineen yhteisönsä toimintaan.</a:t>
            </a:r>
          </a:p>
          <a:p>
            <a:r>
              <a:rPr lang="fi-FI" altLang="fi-FI" sz="2000" b="1" dirty="0" smtClean="0"/>
              <a:t>Lapsi on oman elämänsä toimija  (subjekti, agentti) mutta suhteessa muihin ihmisiin.</a:t>
            </a:r>
          </a:p>
          <a:p>
            <a:r>
              <a:rPr lang="fi-FI" altLang="fi-FI" sz="2000" b="1" dirty="0" smtClean="0"/>
              <a:t>Lapsi ei ole objekti, joka täytyy muovata jonkin aikuisten valitseman muotin mukaiseksi.</a:t>
            </a:r>
          </a:p>
          <a:p>
            <a:r>
              <a:rPr lang="fi-FI" altLang="fi-FI" sz="2000" b="1" dirty="0" smtClean="0"/>
              <a:t>Aikuiset, jotka ovat herkkiä lapsen tarpeille auttavat häntä kehittämään  hänen ainutlaatuisuuttaan.</a:t>
            </a:r>
          </a:p>
          <a:p>
            <a:r>
              <a:rPr lang="fi-FI" altLang="fi-FI" sz="2000" b="1" dirty="0" smtClean="0"/>
              <a:t>Lapsen suhteiden laatu hänelle tärkeisiin aikuisiin, kuten vanhempiin ja opettajiin, ovat merkittäviä hänen kasvulleen ihmisenä.</a:t>
            </a:r>
          </a:p>
          <a:p>
            <a:endParaRPr lang="fi-FI" altLang="fi-FI" sz="2000" b="1" dirty="0" smtClean="0"/>
          </a:p>
          <a:p>
            <a:r>
              <a:rPr lang="fi-FI" altLang="fi-FI" sz="2000" b="1" dirty="0" smtClean="0"/>
              <a:t>Ongelmia: Eri toimijoilla on erilaisia näkemyksiä lapsesta oppijana, harrastajana, kuluttajana, potilaana, tulevaisuuden yhteiskunnan rakentajana. – Monet tahot tekevät suoritteita lapsista.</a:t>
            </a:r>
          </a:p>
          <a:p>
            <a:pPr marL="0" indent="0">
              <a:buNone/>
            </a:pPr>
            <a:r>
              <a:rPr lang="fi-FI" altLang="fi-FI" sz="2000" b="1" dirty="0" smtClean="0"/>
              <a:t>On tärkeää keskustella lapsikäsityksestä. Millainen on lastenpsykiatrien käsitys lapsesta ja lapsen vaikeuksien syistä?</a:t>
            </a:r>
          </a:p>
        </p:txBody>
      </p:sp>
    </p:spTree>
    <p:extLst>
      <p:ext uri="{BB962C8B-B14F-4D97-AF65-F5344CB8AC3E}">
        <p14:creationId xmlns:p14="http://schemas.microsoft.com/office/powerpoint/2010/main" val="2911116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900113" y="1412875"/>
            <a:ext cx="7858125" cy="5543550"/>
          </a:xfrm>
        </p:spPr>
        <p:txBody>
          <a:bodyPr>
            <a:normAutofit/>
          </a:bodyPr>
          <a:lstStyle/>
          <a:p>
            <a:pPr marL="0" indent="0" eaLnBrk="1" hangingPunct="1">
              <a:defRPr/>
            </a:pPr>
            <a:r>
              <a:rPr lang="fi-FI" sz="2800" b="1" dirty="0" smtClean="0"/>
              <a:t>Itä-Suomi			34,2 %</a:t>
            </a:r>
          </a:p>
          <a:p>
            <a:pPr marL="0" indent="0" eaLnBrk="1" hangingPunct="1">
              <a:defRPr/>
            </a:pPr>
            <a:r>
              <a:rPr lang="fi-FI" sz="2800" b="1" dirty="0" smtClean="0"/>
              <a:t>Lappi			27,4 %</a:t>
            </a:r>
          </a:p>
          <a:p>
            <a:pPr marL="0" indent="0" eaLnBrk="1" hangingPunct="1">
              <a:defRPr/>
            </a:pPr>
            <a:r>
              <a:rPr lang="fi-FI" sz="2800" b="1" dirty="0" smtClean="0"/>
              <a:t>Länsi- ja Sisä-Suomi	25,9 %</a:t>
            </a:r>
          </a:p>
          <a:p>
            <a:pPr marL="0" indent="0" eaLnBrk="1" hangingPunct="1">
              <a:defRPr/>
            </a:pPr>
            <a:r>
              <a:rPr lang="fi-FI" sz="2800" b="1" dirty="0" smtClean="0"/>
              <a:t>Lounais-Suomi		25,3 %</a:t>
            </a:r>
          </a:p>
          <a:p>
            <a:pPr marL="0" indent="0" eaLnBrk="1" hangingPunct="1">
              <a:defRPr/>
            </a:pPr>
            <a:r>
              <a:rPr lang="fi-FI" sz="2800" b="1" dirty="0" smtClean="0"/>
              <a:t>Pohjois-Suomi		24,8 %</a:t>
            </a:r>
          </a:p>
          <a:p>
            <a:pPr marL="0" indent="0" eaLnBrk="1" hangingPunct="1">
              <a:defRPr/>
            </a:pPr>
            <a:r>
              <a:rPr lang="fi-FI" sz="2800" b="1" dirty="0" smtClean="0"/>
              <a:t>Etelä-Suomi		17,7 %</a:t>
            </a:r>
          </a:p>
          <a:p>
            <a:pPr marL="0" indent="0" eaLnBrk="1" hangingPunct="1">
              <a:defRPr/>
            </a:pPr>
            <a:endParaRPr lang="fi-FI" sz="2800" b="1" dirty="0"/>
          </a:p>
          <a:p>
            <a:pPr marL="0" indent="0" eaLnBrk="1" hangingPunct="1">
              <a:defRPr/>
            </a:pPr>
            <a:r>
              <a:rPr lang="fi-FI" sz="2800" b="1" dirty="0" smtClean="0"/>
              <a:t>Manner-Suomi		23,2 %</a:t>
            </a:r>
          </a:p>
          <a:p>
            <a:pPr marL="0" indent="0" eaLnBrk="1" hangingPunct="1">
              <a:buNone/>
              <a:defRPr/>
            </a:pPr>
            <a:r>
              <a:rPr lang="fi-FI" sz="2000" b="1" dirty="0" smtClean="0"/>
              <a:t>         </a:t>
            </a:r>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18435"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
        <p:nvSpPr>
          <p:cNvPr id="18436" name="Title 1"/>
          <p:cNvSpPr>
            <a:spLocks noGrp="1"/>
          </p:cNvSpPr>
          <p:nvPr>
            <p:ph type="title"/>
          </p:nvPr>
        </p:nvSpPr>
        <p:spPr bwMode="auto">
          <a:xfrm>
            <a:off x="468313" y="188913"/>
            <a:ext cx="8229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sz="3600" smtClean="0"/>
              <a:t>Kuljetusoppilaiden osuudet eri maakunnissa (AVI, 214)</a:t>
            </a:r>
          </a:p>
        </p:txBody>
      </p:sp>
    </p:spTree>
    <p:extLst>
      <p:ext uri="{BB962C8B-B14F-4D97-AF65-F5344CB8AC3E}">
        <p14:creationId xmlns:p14="http://schemas.microsoft.com/office/powerpoint/2010/main" val="994041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Chart 5"/>
          <p:cNvGraphicFramePr>
            <a:graphicFrameLocks/>
          </p:cNvGraphicFramePr>
          <p:nvPr/>
        </p:nvGraphicFramePr>
        <p:xfrm>
          <a:off x="633413" y="1506538"/>
          <a:ext cx="8021637" cy="4926012"/>
        </p:xfrm>
        <a:graphic>
          <a:graphicData uri="http://schemas.openxmlformats.org/presentationml/2006/ole">
            <mc:AlternateContent xmlns:mc="http://schemas.openxmlformats.org/markup-compatibility/2006">
              <mc:Choice xmlns:v="urn:schemas-microsoft-com:vml" Requires="v">
                <p:oleObj spid="_x0000_s4115" r:id="rId3" imgW="8023031" imgH="4925995" progId="Excel.Chart.8">
                  <p:embed/>
                </p:oleObj>
              </mc:Choice>
              <mc:Fallback>
                <p:oleObj r:id="rId3" imgW="8023031" imgH="4925995"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1506538"/>
                        <a:ext cx="8021637" cy="492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59" name="Title 1"/>
          <p:cNvSpPr txBox="1">
            <a:spLocks/>
          </p:cNvSpPr>
          <p:nvPr/>
        </p:nvSpPr>
        <p:spPr bwMode="auto">
          <a:xfrm>
            <a:off x="1116013" y="5229225"/>
            <a:ext cx="9350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fi-FI" altLang="fi-FI" sz="1400"/>
              <a:t>Esiopetus</a:t>
            </a:r>
            <a:endParaRPr lang="fi-FI" altLang="fi-FI" sz="1800"/>
          </a:p>
        </p:txBody>
      </p:sp>
      <p:sp>
        <p:nvSpPr>
          <p:cNvPr id="19460" name="Title 1"/>
          <p:cNvSpPr txBox="1">
            <a:spLocks/>
          </p:cNvSpPr>
          <p:nvPr/>
        </p:nvSpPr>
        <p:spPr bwMode="auto">
          <a:xfrm>
            <a:off x="684213" y="260350"/>
            <a:ext cx="77724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fi-FI" altLang="fi-FI" sz="3200">
                <a:solidFill>
                  <a:srgbClr val="003366"/>
                </a:solidFill>
              </a:rPr>
              <a:t>Alle 5 km koulusta asuvien oppilaiden koulupäivän rakenneosat</a:t>
            </a:r>
            <a:endParaRPr lang="fi-FI" altLang="fi-FI" sz="4000">
              <a:solidFill>
                <a:srgbClr val="003366"/>
              </a:solidFill>
            </a:endParaRPr>
          </a:p>
        </p:txBody>
      </p:sp>
      <p:sp>
        <p:nvSpPr>
          <p:cNvPr id="5" name="Suorakulmio 4"/>
          <p:cNvSpPr/>
          <p:nvPr/>
        </p:nvSpPr>
        <p:spPr bwMode="auto">
          <a:xfrm>
            <a:off x="0" y="6524625"/>
            <a:ext cx="9144000" cy="333375"/>
          </a:xfrm>
          <a:prstGeom prst="rect">
            <a:avLst/>
          </a:prstGeom>
          <a:solidFill>
            <a:schemeClr val="accent2">
              <a:lumMod val="5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fi-FI" altLang="fi-FI" smtClean="0"/>
          </a:p>
        </p:txBody>
      </p:sp>
      <p:sp>
        <p:nvSpPr>
          <p:cNvPr id="19462" name="Otsikko 1"/>
          <p:cNvSpPr txBox="1">
            <a:spLocks/>
          </p:cNvSpPr>
          <p:nvPr/>
        </p:nvSpPr>
        <p:spPr bwMode="auto">
          <a:xfrm>
            <a:off x="1042988" y="6524625"/>
            <a:ext cx="72009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i-FI" altLang="fi-FI" sz="1400" b="1">
                <a:solidFill>
                  <a:schemeClr val="bg1"/>
                </a:solidFill>
              </a:rPr>
              <a:t>JYVÄSKYLÄN YLIOPISTO   ●   UNIVERSITY OF JYVÄSKYLÄ</a:t>
            </a:r>
          </a:p>
        </p:txBody>
      </p:sp>
    </p:spTree>
    <p:extLst>
      <p:ext uri="{BB962C8B-B14F-4D97-AF65-F5344CB8AC3E}">
        <p14:creationId xmlns:p14="http://schemas.microsoft.com/office/powerpoint/2010/main" val="306293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Chart 3"/>
          <p:cNvGraphicFramePr>
            <a:graphicFrameLocks/>
          </p:cNvGraphicFramePr>
          <p:nvPr/>
        </p:nvGraphicFramePr>
        <p:xfrm>
          <a:off x="633413" y="1506538"/>
          <a:ext cx="8021637" cy="4926012"/>
        </p:xfrm>
        <a:graphic>
          <a:graphicData uri="http://schemas.openxmlformats.org/presentationml/2006/ole">
            <mc:AlternateContent xmlns:mc="http://schemas.openxmlformats.org/markup-compatibility/2006">
              <mc:Choice xmlns:v="urn:schemas-microsoft-com:vml" Requires="v">
                <p:oleObj spid="_x0000_s5139" r:id="rId3" imgW="8023031" imgH="4925995" progId="Excel.Chart.8">
                  <p:embed/>
                </p:oleObj>
              </mc:Choice>
              <mc:Fallback>
                <p:oleObj r:id="rId3" imgW="8023031" imgH="4925995"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1506538"/>
                        <a:ext cx="8021637" cy="492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3" name="Title 1"/>
          <p:cNvSpPr txBox="1">
            <a:spLocks/>
          </p:cNvSpPr>
          <p:nvPr/>
        </p:nvSpPr>
        <p:spPr bwMode="auto">
          <a:xfrm>
            <a:off x="1116013" y="5229225"/>
            <a:ext cx="9350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fi-FI" altLang="fi-FI" sz="1400"/>
              <a:t>Esiopetus</a:t>
            </a:r>
            <a:endParaRPr lang="fi-FI" altLang="fi-FI" sz="1800"/>
          </a:p>
        </p:txBody>
      </p:sp>
      <p:sp>
        <p:nvSpPr>
          <p:cNvPr id="20484" name="Title 1"/>
          <p:cNvSpPr txBox="1">
            <a:spLocks/>
          </p:cNvSpPr>
          <p:nvPr/>
        </p:nvSpPr>
        <p:spPr bwMode="auto">
          <a:xfrm>
            <a:off x="684213" y="260350"/>
            <a:ext cx="77724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fi-FI" altLang="fi-FI" sz="3200">
                <a:solidFill>
                  <a:srgbClr val="003366"/>
                </a:solidFill>
              </a:rPr>
              <a:t>Koulukuljetuksessa olevien oppilaiden koulupäivän rakenneosat</a:t>
            </a:r>
            <a:endParaRPr lang="fi-FI" altLang="fi-FI" sz="4000">
              <a:solidFill>
                <a:srgbClr val="003366"/>
              </a:solidFill>
            </a:endParaRPr>
          </a:p>
        </p:txBody>
      </p:sp>
      <p:sp>
        <p:nvSpPr>
          <p:cNvPr id="5" name="Suorakulmio 4"/>
          <p:cNvSpPr/>
          <p:nvPr/>
        </p:nvSpPr>
        <p:spPr bwMode="auto">
          <a:xfrm>
            <a:off x="0" y="6524625"/>
            <a:ext cx="9144000" cy="333375"/>
          </a:xfrm>
          <a:prstGeom prst="rect">
            <a:avLst/>
          </a:prstGeom>
          <a:solidFill>
            <a:schemeClr val="accent2">
              <a:lumMod val="5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fi-FI" altLang="fi-FI" smtClean="0"/>
          </a:p>
        </p:txBody>
      </p:sp>
      <p:sp>
        <p:nvSpPr>
          <p:cNvPr id="20486" name="Otsikko 1"/>
          <p:cNvSpPr txBox="1">
            <a:spLocks/>
          </p:cNvSpPr>
          <p:nvPr/>
        </p:nvSpPr>
        <p:spPr bwMode="auto">
          <a:xfrm>
            <a:off x="1042988" y="6524625"/>
            <a:ext cx="72009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i-FI" altLang="fi-FI" sz="1400" b="1">
                <a:solidFill>
                  <a:schemeClr val="bg1"/>
                </a:solidFill>
              </a:rPr>
              <a:t>JYVÄSKYLÄN YLIOPISTO   ●   UNIVERSITY OF JYVÄSKYLÄ</a:t>
            </a:r>
          </a:p>
        </p:txBody>
      </p:sp>
    </p:spTree>
    <p:extLst>
      <p:ext uri="{BB962C8B-B14F-4D97-AF65-F5344CB8AC3E}">
        <p14:creationId xmlns:p14="http://schemas.microsoft.com/office/powerpoint/2010/main" val="1790754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tsikko 1"/>
          <p:cNvSpPr>
            <a:spLocks noGrp="1"/>
          </p:cNvSpPr>
          <p:nvPr>
            <p:ph type="ctrTitle"/>
          </p:nvPr>
        </p:nvSpPr>
        <p:spPr bwMode="auto">
          <a:xfrm>
            <a:off x="971550" y="117475"/>
            <a:ext cx="72009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sz="3200" dirty="0" smtClean="0">
                <a:latin typeface="Calibri" pitchFamily="34" charset="0"/>
              </a:rPr>
              <a:t>Hahmotelmia koulupäivän rakenteeksi</a:t>
            </a:r>
          </a:p>
        </p:txBody>
      </p:sp>
      <p:sp>
        <p:nvSpPr>
          <p:cNvPr id="24579" name="Otsikko 1"/>
          <p:cNvSpPr txBox="1">
            <a:spLocks/>
          </p:cNvSpPr>
          <p:nvPr/>
        </p:nvSpPr>
        <p:spPr bwMode="auto">
          <a:xfrm>
            <a:off x="780256" y="765175"/>
            <a:ext cx="3024187"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i-FI" altLang="fi-FI" sz="2200" b="1">
                <a:solidFill>
                  <a:schemeClr val="bg1"/>
                </a:solidFill>
                <a:latin typeface="Calibri" pitchFamily="34" charset="0"/>
              </a:rPr>
              <a:t>4 oppituntia päivässä</a:t>
            </a:r>
          </a:p>
        </p:txBody>
      </p:sp>
      <p:graphicFrame>
        <p:nvGraphicFramePr>
          <p:cNvPr id="7" name="Taulukko 6"/>
          <p:cNvGraphicFramePr>
            <a:graphicFrameLocks noGrp="1"/>
          </p:cNvGraphicFramePr>
          <p:nvPr>
            <p:extLst>
              <p:ext uri="{D42A27DB-BD31-4B8C-83A1-F6EECF244321}">
                <p14:modId xmlns:p14="http://schemas.microsoft.com/office/powerpoint/2010/main" val="1991420506"/>
              </p:ext>
            </p:extLst>
          </p:nvPr>
        </p:nvGraphicFramePr>
        <p:xfrm>
          <a:off x="3059113" y="908050"/>
          <a:ext cx="6084887" cy="5175255"/>
        </p:xfrm>
        <a:graphic>
          <a:graphicData uri="http://schemas.openxmlformats.org/drawingml/2006/table">
            <a:tbl>
              <a:tblPr/>
              <a:tblGrid>
                <a:gridCol w="1296987"/>
                <a:gridCol w="4787900"/>
              </a:tblGrid>
              <a:tr h="40798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Aamutoimintaa (ja kotiryhmä sitä tarvitseville)</a:t>
                      </a:r>
                    </a:p>
                  </a:txBody>
                  <a:tcPr marL="68580" marR="68580" marT="0" marB="0" anchor="ctr" horzOverflow="overflow">
                    <a:lnL>
                      <a:noFill/>
                    </a:lnL>
                    <a:lnR>
                      <a:noFill/>
                    </a:lnR>
                    <a:lnT>
                      <a:noFill/>
                    </a:lnT>
                    <a:lnB>
                      <a:noFill/>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8:50 - 9:00</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Kello soi, päivänavaus</a:t>
                      </a:r>
                    </a:p>
                  </a:txBody>
                  <a:tcPr marL="68580" marR="68580" marT="0" marB="0" anchor="ctr" horzOverflow="overflow">
                    <a:lnL>
                      <a:noFill/>
                    </a:lnL>
                    <a:lnR>
                      <a:noFill/>
                    </a:lnR>
                    <a:lnT>
                      <a:noFill/>
                    </a:lnT>
                    <a:lnB>
                      <a:noFill/>
                    </a:lnB>
                    <a:lnTlToBr>
                      <a:noFill/>
                    </a:lnTlToBr>
                    <a:lnBlToTr>
                      <a:noFill/>
                    </a:lnBlToTr>
                    <a:noFill/>
                  </a:tcPr>
                </a:tc>
              </a:tr>
              <a:tr h="263525">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9:00 - 9:45</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 tunti</a:t>
                      </a:r>
                    </a:p>
                  </a:txBody>
                  <a:tcPr marL="68580" marR="68580" marT="0" marB="0" anchor="ctr" horzOverflow="overflow">
                    <a:lnL>
                      <a:noFill/>
                    </a:lnL>
                    <a:lnR>
                      <a:noFill/>
                    </a:lnR>
                    <a:lnT>
                      <a:noFill/>
                    </a:lnT>
                    <a:lnB>
                      <a:noFill/>
                    </a:lnB>
                    <a:lnTlToBr>
                      <a:noFill/>
                    </a:lnTlToBr>
                    <a:lnBlToTr>
                      <a:noFill/>
                    </a:lnBlToTr>
                    <a:noFill/>
                  </a:tcPr>
                </a:tc>
              </a:tr>
              <a:tr h="28733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9:45  -  9:50</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Pikkuvälitunti</a:t>
                      </a:r>
                    </a:p>
                  </a:txBody>
                  <a:tcPr marL="68580" marR="68580" marT="0" marB="0" anchor="ctr" horzOverflow="overflow">
                    <a:lnL>
                      <a:noFill/>
                    </a:lnL>
                    <a:lnR>
                      <a:noFill/>
                    </a:lnR>
                    <a:lnT>
                      <a:noFill/>
                    </a:lnT>
                    <a:lnB>
                      <a:noFill/>
                    </a:lnB>
                    <a:lnTlToBr>
                      <a:noFill/>
                    </a:lnTlToBr>
                    <a:lnBlToTr>
                      <a:noFill/>
                    </a:lnBlToTr>
                    <a:noFill/>
                  </a:tcPr>
                </a:tc>
              </a:tr>
              <a:tr h="28733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9:50 - 10:35</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 tunti</a:t>
                      </a:r>
                    </a:p>
                  </a:txBody>
                  <a:tcPr marL="68580" marR="68580" marT="0" marB="0" anchor="ctr" horzOverflow="overflow">
                    <a:lnL>
                      <a:noFill/>
                    </a:lnL>
                    <a:lnR>
                      <a:noFill/>
                    </a:lnR>
                    <a:lnT>
                      <a:noFill/>
                    </a:lnT>
                    <a:lnB>
                      <a:noFill/>
                    </a:lnB>
                    <a:lnTlToBr>
                      <a:noFill/>
                    </a:lnTlToBr>
                    <a:lnBlToTr>
                      <a:noFill/>
                    </a:lnBlToTr>
                    <a:noFill/>
                  </a:tcPr>
                </a:tc>
              </a:tr>
              <a:tr h="28733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10:35 - 11:00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Liikuntavälitunti (1. ja 2. tunnin välitunnit)</a:t>
                      </a:r>
                    </a:p>
                  </a:txBody>
                  <a:tcPr marL="68580" marR="68580" marT="0" marB="0" anchor="ctr" horzOverflow="overflow">
                    <a:lnL>
                      <a:noFill/>
                    </a:lnL>
                    <a:lnR>
                      <a:noFill/>
                    </a:lnR>
                    <a:lnT>
                      <a:noFill/>
                    </a:lnT>
                    <a:lnB>
                      <a:noFill/>
                    </a:lnB>
                    <a:lnTlToBr>
                      <a:noFill/>
                    </a:lnTlToBr>
                    <a:lnBlToTr>
                      <a:noFill/>
                    </a:lnBlToTr>
                    <a:noFill/>
                  </a:tcPr>
                </a:tc>
              </a:tr>
              <a:tr h="28733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11:00 - 11:30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Ruokailu</a:t>
                      </a:r>
                    </a:p>
                  </a:txBody>
                  <a:tcPr marL="68580" marR="68580" marT="0" marB="0" anchor="ctr" horzOverflow="overflow">
                    <a:lnL>
                      <a:noFill/>
                    </a:lnL>
                    <a:lnR>
                      <a:noFill/>
                    </a:lnR>
                    <a:lnT>
                      <a:noFill/>
                    </a:lnT>
                    <a:lnB>
                      <a:noFill/>
                    </a:lnB>
                    <a:lnTlToBr>
                      <a:noFill/>
                    </a:lnTlToBr>
                    <a:lnBlToTr>
                      <a:noFill/>
                    </a:lnBlToTr>
                    <a:noFill/>
                  </a:tcPr>
                </a:tc>
              </a:tr>
              <a:tr h="431800">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11:30 - 12:15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Kerhotoimintaa</a:t>
                      </a:r>
                    </a:p>
                  </a:txBody>
                  <a:tcPr marL="68580" marR="68580" marT="0" marB="0" anchor="ctr" horzOverflow="overflow">
                    <a:lnL>
                      <a:noFill/>
                    </a:lnL>
                    <a:lnR>
                      <a:noFill/>
                    </a:lnR>
                    <a:lnT>
                      <a:noFill/>
                    </a:lnT>
                    <a:lnB>
                      <a:noFill/>
                    </a:lnB>
                    <a:lnTlToBr>
                      <a:noFill/>
                    </a:lnTlToBr>
                    <a:lnBlToTr>
                      <a:noFill/>
                    </a:lnBlToTr>
                    <a:noFill/>
                  </a:tcPr>
                </a:tc>
              </a:tr>
              <a:tr h="360363">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12:15 - 13:00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 tunti</a:t>
                      </a:r>
                    </a:p>
                  </a:txBody>
                  <a:tcPr marL="68580" marR="68580" marT="0" marB="0" anchor="ctr" horzOverflow="overflow">
                    <a:lnL>
                      <a:noFill/>
                    </a:lnL>
                    <a:lnR>
                      <a:noFill/>
                    </a:lnR>
                    <a:lnT>
                      <a:noFill/>
                    </a:lnT>
                    <a:lnB>
                      <a:noFill/>
                    </a:lnB>
                    <a:lnTlToBr>
                      <a:noFill/>
                    </a:lnTlToBr>
                    <a:lnBlToTr>
                      <a:noFill/>
                    </a:lnBlToTr>
                    <a:noFill/>
                  </a:tcPr>
                </a:tc>
              </a:tr>
              <a:tr h="28733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13:00 - 13:15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 Tunnin välitunti</a:t>
                      </a:r>
                    </a:p>
                  </a:txBody>
                  <a:tcPr marL="68580" marR="68580" marT="0" marB="0" anchor="ctr" horzOverflow="overflow">
                    <a:lnL>
                      <a:noFill/>
                    </a:lnL>
                    <a:lnR>
                      <a:noFill/>
                    </a:lnR>
                    <a:lnT>
                      <a:noFill/>
                    </a:lnT>
                    <a:lnB>
                      <a:noFill/>
                    </a:lnB>
                    <a:lnTlToBr>
                      <a:noFill/>
                    </a:lnTlToBr>
                    <a:lnBlToTr>
                      <a:noFill/>
                    </a:lnBlToTr>
                    <a:noFill/>
                  </a:tcPr>
                </a:tc>
              </a:tr>
              <a:tr h="407988">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13:15 - 14:00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 tunti</a:t>
                      </a:r>
                    </a:p>
                  </a:txBody>
                  <a:tcPr marL="68580" marR="68580" marT="0" marB="0" anchor="ctr" horzOverflow="overflow">
                    <a:lnL>
                      <a:noFill/>
                    </a:lnL>
                    <a:lnR>
                      <a:noFill/>
                    </a:lnR>
                    <a:lnT>
                      <a:noFill/>
                    </a:lnT>
                    <a:lnB>
                      <a:noFill/>
                    </a:lnB>
                    <a:lnTlToBr>
                      <a:noFill/>
                    </a:lnTlToBr>
                    <a:lnBlToTr>
                      <a:noFill/>
                    </a:lnBlToTr>
                    <a:noFill/>
                  </a:tcPr>
                </a:tc>
              </a:tr>
              <a:tr h="239713">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14:00 - 14:15</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Kotiin lähtö tai 4. tunnin välitunti ja välipala</a:t>
                      </a:r>
                    </a:p>
                  </a:txBody>
                  <a:tcPr marL="68580" marR="68580" marT="0" marB="0" anchor="ctr" horzOverflow="overflow">
                    <a:lnL>
                      <a:noFill/>
                    </a:lnL>
                    <a:lnR>
                      <a:noFill/>
                    </a:lnR>
                    <a:lnT>
                      <a:noFill/>
                    </a:lnT>
                    <a:lnB>
                      <a:noFill/>
                    </a:lnB>
                    <a:lnTlToBr>
                      <a:noFill/>
                    </a:lnTlToBr>
                    <a:lnBlToTr>
                      <a:noFill/>
                    </a:lnBlToTr>
                    <a:noFill/>
                  </a:tcPr>
                </a:tc>
              </a:tr>
              <a:tr h="1219199">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14:15 - 17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Harrastus- ja vapaa-aika </a:t>
                      </a:r>
                    </a:p>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(ja kotiryhmä sitä tarvitseville)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bl>
          </a:graphicData>
        </a:graphic>
      </p:graphicFrame>
      <p:cxnSp>
        <p:nvCxnSpPr>
          <p:cNvPr id="9" name="Suora yhdysviiva 8"/>
          <p:cNvCxnSpPr/>
          <p:nvPr/>
        </p:nvCxnSpPr>
        <p:spPr>
          <a:xfrm>
            <a:off x="2268538" y="1557338"/>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uora yhdysviiva 9"/>
          <p:cNvCxnSpPr/>
          <p:nvPr/>
        </p:nvCxnSpPr>
        <p:spPr>
          <a:xfrm>
            <a:off x="2268538" y="4076700"/>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uora yhdysviiva 10"/>
          <p:cNvCxnSpPr/>
          <p:nvPr/>
        </p:nvCxnSpPr>
        <p:spPr>
          <a:xfrm>
            <a:off x="2268538" y="4437063"/>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uora yhdysviiva 11"/>
          <p:cNvCxnSpPr/>
          <p:nvPr/>
        </p:nvCxnSpPr>
        <p:spPr>
          <a:xfrm>
            <a:off x="2292350" y="4691063"/>
            <a:ext cx="766763" cy="3333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uora yhdysviiva 12"/>
          <p:cNvCxnSpPr/>
          <p:nvPr/>
        </p:nvCxnSpPr>
        <p:spPr>
          <a:xfrm>
            <a:off x="2268538" y="5445125"/>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a:off x="2268538" y="2349500"/>
            <a:ext cx="790575" cy="7143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uora yhdysviiva 15"/>
          <p:cNvCxnSpPr/>
          <p:nvPr/>
        </p:nvCxnSpPr>
        <p:spPr>
          <a:xfrm>
            <a:off x="2268538" y="3789363"/>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uora yhdysviiva 16"/>
          <p:cNvCxnSpPr/>
          <p:nvPr/>
        </p:nvCxnSpPr>
        <p:spPr>
          <a:xfrm>
            <a:off x="2268538" y="2708275"/>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uora yhdysviiva 17"/>
          <p:cNvCxnSpPr/>
          <p:nvPr/>
        </p:nvCxnSpPr>
        <p:spPr>
          <a:xfrm>
            <a:off x="2268538" y="2924175"/>
            <a:ext cx="790575" cy="7302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uora yhdysviiva 18"/>
          <p:cNvCxnSpPr/>
          <p:nvPr/>
        </p:nvCxnSpPr>
        <p:spPr>
          <a:xfrm>
            <a:off x="2268538" y="3357563"/>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uora yhdysviiva 19"/>
          <p:cNvCxnSpPr/>
          <p:nvPr/>
        </p:nvCxnSpPr>
        <p:spPr>
          <a:xfrm>
            <a:off x="2268538" y="1844675"/>
            <a:ext cx="7905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uora yhdysviiva 20"/>
          <p:cNvCxnSpPr/>
          <p:nvPr/>
        </p:nvCxnSpPr>
        <p:spPr>
          <a:xfrm>
            <a:off x="2268538" y="2060575"/>
            <a:ext cx="790575" cy="7302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246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484313"/>
            <a:ext cx="129698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uorakulmio 21"/>
          <p:cNvSpPr/>
          <p:nvPr/>
        </p:nvSpPr>
        <p:spPr bwMode="auto">
          <a:xfrm>
            <a:off x="0" y="6524625"/>
            <a:ext cx="9144000" cy="333375"/>
          </a:xfrm>
          <a:prstGeom prst="rect">
            <a:avLst/>
          </a:prstGeom>
          <a:solidFill>
            <a:schemeClr val="accent2">
              <a:lumMod val="5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fi-FI" altLang="fi-FI" smtClean="0"/>
          </a:p>
        </p:txBody>
      </p:sp>
      <p:sp>
        <p:nvSpPr>
          <p:cNvPr id="24621" name="Otsikko 1"/>
          <p:cNvSpPr txBox="1">
            <a:spLocks/>
          </p:cNvSpPr>
          <p:nvPr/>
        </p:nvSpPr>
        <p:spPr bwMode="auto">
          <a:xfrm>
            <a:off x="1042988" y="6524625"/>
            <a:ext cx="72009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i-FI" altLang="fi-FI" sz="1400" b="1">
                <a:solidFill>
                  <a:schemeClr val="bg1"/>
                </a:solidFill>
              </a:rPr>
              <a:t>JYVÄSKYLÄN YLIOPISTO   ●   UNIVERSITY OF JYVÄSKYLÄ</a:t>
            </a:r>
          </a:p>
        </p:txBody>
      </p:sp>
    </p:spTree>
    <p:extLst>
      <p:ext uri="{BB962C8B-B14F-4D97-AF65-F5344CB8AC3E}">
        <p14:creationId xmlns:p14="http://schemas.microsoft.com/office/powerpoint/2010/main" val="3800029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68313" y="-315913"/>
            <a:ext cx="882015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i-FI" altLang="fi-FI" sz="3600" smtClean="0"/>
              <a:t/>
            </a:r>
            <a:br>
              <a:rPr lang="fi-FI" altLang="fi-FI" sz="3600" smtClean="0"/>
            </a:br>
            <a:r>
              <a:rPr lang="fi-FI" altLang="fi-FI" sz="3200" smtClean="0"/>
              <a:t>Valtion tuki</a:t>
            </a:r>
          </a:p>
        </p:txBody>
      </p:sp>
      <p:sp>
        <p:nvSpPr>
          <p:cNvPr id="35843" name="Content Placeholder 2"/>
          <p:cNvSpPr>
            <a:spLocks noGrp="1"/>
          </p:cNvSpPr>
          <p:nvPr>
            <p:ph idx="1"/>
          </p:nvPr>
        </p:nvSpPr>
        <p:spPr>
          <a:xfrm>
            <a:off x="971550" y="836712"/>
            <a:ext cx="7858125" cy="5759351"/>
          </a:xfrm>
        </p:spPr>
        <p:txBody>
          <a:bodyPr>
            <a:normAutofit fontScale="92500"/>
          </a:bodyPr>
          <a:lstStyle/>
          <a:p>
            <a:pPr marL="0" indent="0" eaLnBrk="1" hangingPunct="1">
              <a:defRPr/>
            </a:pPr>
            <a:r>
              <a:rPr lang="fi-FI" sz="2800" b="1" dirty="0" smtClean="0"/>
              <a:t>Valtion tuki kunnille on tarpeen uudistuksen toteuttamiseksi. Valtion osuus perusopetuksen järjestämiskustannuksista on 20 vuodessa </a:t>
            </a:r>
            <a:r>
              <a:rPr lang="fi-FI" sz="2800" b="1" dirty="0" smtClean="0">
                <a:solidFill>
                  <a:srgbClr val="FF0000"/>
                </a:solidFill>
              </a:rPr>
              <a:t>pudonnut  lähes 60 %:sta 25,44 %:iin v. 2015; Hollannissa 100 %.</a:t>
            </a:r>
          </a:p>
          <a:p>
            <a:pPr marL="0" indent="0" eaLnBrk="1" hangingPunct="1">
              <a:defRPr/>
            </a:pPr>
            <a:r>
              <a:rPr lang="fi-FI" sz="2800" b="1" dirty="0"/>
              <a:t> </a:t>
            </a:r>
            <a:r>
              <a:rPr lang="fi-FI" sz="2800" b="1" dirty="0" smtClean="0"/>
              <a:t>Valtion osuuden vähäisyys on vastoin Euroopan komission suositusta investoida lapsiin</a:t>
            </a:r>
          </a:p>
          <a:p>
            <a:pPr marL="0" indent="0" eaLnBrk="1" hangingPunct="1">
              <a:defRPr/>
            </a:pPr>
            <a:r>
              <a:rPr lang="fi-FI" sz="2800" b="1" dirty="0" err="1" smtClean="0"/>
              <a:t>SOTE-uudistuksessa</a:t>
            </a:r>
            <a:r>
              <a:rPr lang="fi-FI" sz="2800" b="1" dirty="0" smtClean="0"/>
              <a:t> opetus irrotettu muista palveluista; vastoin eurooppalaista kehitystä</a:t>
            </a:r>
          </a:p>
          <a:p>
            <a:pPr marL="0" indent="0" eaLnBrk="1" hangingPunct="1">
              <a:defRPr/>
            </a:pPr>
            <a:endParaRPr lang="fi-FI" sz="2800" b="1" dirty="0"/>
          </a:p>
          <a:p>
            <a:pPr marL="0" indent="0" eaLnBrk="1" hangingPunct="1">
              <a:defRPr/>
            </a:pPr>
            <a:r>
              <a:rPr lang="fi-FI" sz="2400" b="1" i="1" dirty="0" smtClean="0"/>
              <a:t>Samojen henkilöiden seuranta 8-vuotiaasta 50-vuotiaaksi osoittaa, että kouluikäisen lapsen sosiaalinen ja emotionaalinen käyttäytyminen ennustaa aikuisen sosiaalista toimintakykyä elämän eri aloilla sekä psyykkistä hyvinvointia.         </a:t>
            </a:r>
            <a:endParaRPr lang="fi-FI" sz="2400" b="1" dirty="0" smtClean="0"/>
          </a:p>
          <a:p>
            <a:pPr marL="0" indent="0" eaLnBrk="1" hangingPunct="1">
              <a:buNone/>
              <a:defRPr/>
            </a:pPr>
            <a:r>
              <a:rPr lang="fi-FI" sz="2000" b="1" dirty="0" smtClean="0"/>
              <a:t>          </a:t>
            </a:r>
          </a:p>
          <a:p>
            <a:pPr marL="0" indent="0" eaLnBrk="1" hangingPunct="1">
              <a:defRPr/>
            </a:pPr>
            <a:endParaRPr lang="fi-FI" sz="2000" b="1" dirty="0" smtClean="0"/>
          </a:p>
          <a:p>
            <a:pPr marL="0" indent="0" eaLnBrk="1" hangingPunct="1">
              <a:defRPr/>
            </a:pPr>
            <a:endParaRPr lang="fi-FI" sz="2400" b="1" dirty="0"/>
          </a:p>
          <a:p>
            <a:pPr marL="0" indent="0" eaLnBrk="1" hangingPunct="1">
              <a:defRPr/>
            </a:pPr>
            <a:endParaRPr lang="fi-FI" sz="2400" b="1" dirty="0" smtClean="0"/>
          </a:p>
          <a:p>
            <a:pPr marL="0" indent="0" eaLnBrk="1" hangingPunct="1">
              <a:defRPr/>
            </a:pPr>
            <a:endParaRPr lang="fi-FI" sz="2400" b="1" dirty="0" smtClean="0"/>
          </a:p>
          <a:p>
            <a:pPr eaLnBrk="1" hangingPunct="1">
              <a:defRPr/>
            </a:pPr>
            <a:endParaRPr lang="fi-FI" sz="2400" b="1" dirty="0" smtClean="0"/>
          </a:p>
        </p:txBody>
      </p:sp>
      <p:sp>
        <p:nvSpPr>
          <p:cNvPr id="27652" name="Footer Placeholder 3"/>
          <p:cNvSpPr>
            <a:spLocks noGrp="1"/>
          </p:cNvSpPr>
          <p:nvPr>
            <p:ph type="ftr" sz="quarter" idx="11"/>
          </p:nvPr>
        </p:nvSpPr>
        <p:spPr>
          <a:xfrm>
            <a:off x="2987675" y="6092825"/>
            <a:ext cx="453548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fi-FI" altLang="fi-FI" sz="1400" smtClean="0">
              <a:latin typeface="Helvetica" pitchFamily="34" charset="0"/>
              <a:cs typeface="Arial" charset="0"/>
            </a:endParaRPr>
          </a:p>
        </p:txBody>
      </p:sp>
    </p:spTree>
    <p:extLst>
      <p:ext uri="{BB962C8B-B14F-4D97-AF65-F5344CB8AC3E}">
        <p14:creationId xmlns:p14="http://schemas.microsoft.com/office/powerpoint/2010/main" val="1660518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3808" y="303039"/>
            <a:ext cx="3894143" cy="461665"/>
          </a:xfrm>
          <a:prstGeom prst="rect">
            <a:avLst/>
          </a:prstGeom>
          <a:noFill/>
        </p:spPr>
        <p:txBody>
          <a:bodyPr wrap="none" rtlCol="0">
            <a:spAutoFit/>
          </a:bodyPr>
          <a:lstStyle/>
          <a:p>
            <a:r>
              <a:rPr lang="fi-FI" sz="2400" b="1" dirty="0" smtClean="0"/>
              <a:t>Lapsesta aikuiseksi -tutkimus</a:t>
            </a:r>
            <a:endParaRPr lang="fi-FI" sz="2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80728"/>
            <a:ext cx="7883083" cy="5341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576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457200" y="274638"/>
            <a:ext cx="8229600" cy="85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i-FI" altLang="fi-FI" sz="2800" b="1" dirty="0" smtClean="0"/>
              <a:t>YK:n lapsen oikeuksien yleissopimus</a:t>
            </a:r>
            <a:endParaRPr lang="fi-FI" altLang="fi-FI" sz="2800" b="1" dirty="0" smtClean="0"/>
          </a:p>
        </p:txBody>
      </p:sp>
      <p:sp>
        <p:nvSpPr>
          <p:cNvPr id="4099" name="Content Placeholder 2"/>
          <p:cNvSpPr>
            <a:spLocks noGrp="1"/>
          </p:cNvSpPr>
          <p:nvPr>
            <p:ph idx="1"/>
          </p:nvPr>
        </p:nvSpPr>
        <p:spPr bwMode="auto">
          <a:xfrm>
            <a:off x="457200" y="1196975"/>
            <a:ext cx="8229600"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marL="0" indent="0">
              <a:buNone/>
            </a:pPr>
            <a:r>
              <a:rPr lang="fi-FI" altLang="fi-FI" sz="2800" b="1" dirty="0" smtClean="0"/>
              <a:t>Artikla 31</a:t>
            </a:r>
            <a:endParaRPr lang="fi-FI" altLang="fi-FI" sz="2800" b="1" dirty="0" smtClean="0"/>
          </a:p>
          <a:p>
            <a:pPr marL="0" indent="0">
              <a:buNone/>
            </a:pPr>
            <a:endParaRPr lang="fi-FI" altLang="fi-FI" sz="2400" b="1" i="1" dirty="0"/>
          </a:p>
          <a:p>
            <a:pPr lvl="0"/>
            <a:r>
              <a:rPr lang="fi-FI" sz="3000" b="1" dirty="0"/>
              <a:t>Sopimusvaltiot tunnustavat lapsen oikeuden lepoon ja vapaa-aikaan, hänen ikänsä mukaiseen leikkimiseen ja virkistystoimintaan sekä vapaaseen osallistumiseen kulttuurielämään ja taiteisiin</a:t>
            </a:r>
            <a:r>
              <a:rPr lang="fi-FI" sz="3000" b="1" dirty="0" smtClean="0"/>
              <a:t>.</a:t>
            </a:r>
          </a:p>
          <a:p>
            <a:pPr marL="0" lvl="0" indent="0">
              <a:buNone/>
            </a:pPr>
            <a:endParaRPr lang="fi-FI" sz="3000" b="1" dirty="0"/>
          </a:p>
          <a:p>
            <a:pPr lvl="0"/>
            <a:r>
              <a:rPr lang="fi-FI" sz="3000" b="1" dirty="0"/>
              <a:t>Sopimusvaltiot kunnioittavat ja edistävät lapsen oikeutta osallistua kaikkeen kulttuuri- ja taide-elämään ja kannustavat sopivien ja yhtäläisten mahdollisuuksien tarjoamista kulttuuri- , taide-, virkistys- ja vapaa-ajan toimintoihin.</a:t>
            </a:r>
          </a:p>
          <a:p>
            <a:pPr marL="0" indent="0">
              <a:buNone/>
            </a:pPr>
            <a:endParaRPr lang="fi-FI" altLang="fi-FI" sz="2600" b="1" i="1" dirty="0" smtClean="0"/>
          </a:p>
          <a:p>
            <a:pPr marL="0" indent="0">
              <a:buNone/>
            </a:pPr>
            <a:r>
              <a:rPr lang="fi-FI" altLang="fi-FI" sz="1800" b="1" dirty="0" smtClean="0"/>
              <a:t>      </a:t>
            </a:r>
          </a:p>
        </p:txBody>
      </p:sp>
    </p:spTree>
    <p:extLst>
      <p:ext uri="{BB962C8B-B14F-4D97-AF65-F5344CB8AC3E}">
        <p14:creationId xmlns:p14="http://schemas.microsoft.com/office/powerpoint/2010/main" val="4212605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414705" y="1412875"/>
            <a:ext cx="8345365" cy="3744913"/>
          </a:xfrm>
        </p:spPr>
        <p:txBody>
          <a:bodyPr>
            <a:normAutofit/>
          </a:bodyPr>
          <a:lstStyle/>
          <a:p>
            <a:pPr algn="l"/>
            <a:r>
              <a:rPr lang="fi-FI" altLang="fi-FI" dirty="0" smtClean="0">
                <a:latin typeface="Calibri" panose="020F0502020204030204" pitchFamily="34" charset="0"/>
              </a:rPr>
              <a:t/>
            </a:r>
            <a:br>
              <a:rPr lang="fi-FI" altLang="fi-FI" dirty="0" smtClean="0">
                <a:latin typeface="Calibri" panose="020F0502020204030204" pitchFamily="34" charset="0"/>
              </a:rPr>
            </a:br>
            <a:r>
              <a:rPr lang="fi-FI" altLang="fi-FI" b="1" dirty="0" smtClean="0">
                <a:latin typeface="Calibri" panose="020F0502020204030204" pitchFamily="34" charset="0"/>
              </a:rPr>
              <a:t>Taiteen ja kulttuurin saavutettavuuden parantaminen lapsille – kärkihankkeen eteneminen</a:t>
            </a:r>
            <a:r>
              <a:rPr lang="fi-FI" altLang="fi-FI" b="1" dirty="0" smtClean="0">
                <a:solidFill>
                  <a:schemeClr val="tx1"/>
                </a:solidFill>
                <a:latin typeface="Calibri" panose="020F0502020204030204" pitchFamily="34" charset="0"/>
              </a:rPr>
              <a:t/>
            </a:r>
            <a:br>
              <a:rPr lang="fi-FI" altLang="fi-FI" b="1" dirty="0" smtClean="0">
                <a:solidFill>
                  <a:schemeClr val="tx1"/>
                </a:solidFill>
                <a:latin typeface="Calibri" panose="020F0502020204030204" pitchFamily="34" charset="0"/>
              </a:rPr>
            </a:br>
            <a:r>
              <a:rPr lang="fi-FI" altLang="fi-FI" dirty="0">
                <a:latin typeface="Calibri" panose="020F0502020204030204" pitchFamily="34" charset="0"/>
              </a:rPr>
              <a:t/>
            </a:r>
            <a:br>
              <a:rPr lang="fi-FI" altLang="fi-FI" dirty="0">
                <a:latin typeface="Calibri" panose="020F0502020204030204" pitchFamily="34" charset="0"/>
              </a:rPr>
            </a:br>
            <a:r>
              <a:rPr lang="fi-FI" altLang="fi-FI" dirty="0" smtClean="0">
                <a:latin typeface="Calibri" panose="020F0502020204030204" pitchFamily="34" charset="0"/>
              </a:rPr>
              <a:t/>
            </a:r>
            <a:br>
              <a:rPr lang="fi-FI" altLang="fi-FI" dirty="0" smtClean="0">
                <a:latin typeface="Calibri" panose="020F0502020204030204" pitchFamily="34" charset="0"/>
              </a:rPr>
            </a:br>
            <a:r>
              <a:rPr lang="fi-FI" altLang="fi-FI" sz="2000" dirty="0">
                <a:latin typeface="Calibri" panose="020F0502020204030204" pitchFamily="34" charset="0"/>
              </a:rPr>
              <a:t>Neuvotteleva virkamies Iina </a:t>
            </a:r>
            <a:r>
              <a:rPr lang="fi-FI" altLang="fi-FI" sz="2000" dirty="0">
                <a:latin typeface="Calibri" panose="020F0502020204030204" pitchFamily="34" charset="0"/>
              </a:rPr>
              <a:t>Berden</a:t>
            </a:r>
            <a:br>
              <a:rPr lang="fi-FI" altLang="fi-FI" sz="2000" dirty="0">
                <a:latin typeface="Calibri" panose="020F0502020204030204" pitchFamily="34" charset="0"/>
              </a:rPr>
            </a:br>
            <a:r>
              <a:rPr lang="fi-FI" altLang="fi-FI" sz="2000" dirty="0">
                <a:latin typeface="Calibri" panose="020F0502020204030204" pitchFamily="34" charset="0"/>
              </a:rPr>
              <a:t>Eduskunnan sivistys- ja tiedejaoston kokous 19.10.2016</a:t>
            </a:r>
            <a:br>
              <a:rPr lang="fi-FI" altLang="fi-FI" sz="2000" dirty="0">
                <a:latin typeface="Calibri" panose="020F0502020204030204" pitchFamily="34" charset="0"/>
              </a:rPr>
            </a:br>
            <a:endParaRPr lang="fi-FI" altLang="fi-FI" sz="2000" dirty="0">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27" y="5361022"/>
            <a:ext cx="5692631" cy="1124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049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260648"/>
            <a:ext cx="7772400" cy="731168"/>
          </a:xfrm>
        </p:spPr>
        <p:txBody>
          <a:bodyPr/>
          <a:lstStyle/>
          <a:p>
            <a:r>
              <a:rPr lang="fi-FI" sz="2400" b="1" dirty="0" smtClean="0">
                <a:solidFill>
                  <a:srgbClr val="901693"/>
                </a:solidFill>
              </a:rPr>
              <a:t>Ensimmäinen hakukierros </a:t>
            </a:r>
            <a:endParaRPr lang="fi-FI" sz="2400" b="1" dirty="0"/>
          </a:p>
        </p:txBody>
      </p:sp>
      <p:sp>
        <p:nvSpPr>
          <p:cNvPr id="3" name="Sisällön paikkamerkki 2"/>
          <p:cNvSpPr>
            <a:spLocks noGrp="1"/>
          </p:cNvSpPr>
          <p:nvPr>
            <p:ph idx="1"/>
          </p:nvPr>
        </p:nvSpPr>
        <p:spPr>
          <a:xfrm>
            <a:off x="583865" y="1124744"/>
            <a:ext cx="7874335" cy="4971256"/>
          </a:xfrm>
        </p:spPr>
        <p:txBody>
          <a:bodyPr>
            <a:normAutofit lnSpcReduction="10000"/>
          </a:bodyPr>
          <a:lstStyle/>
          <a:p>
            <a:r>
              <a:rPr lang="fi-FI" sz="2000" dirty="0" smtClean="0">
                <a:latin typeface="Calibri" panose="020F0502020204030204" pitchFamily="34" charset="0"/>
              </a:rPr>
              <a:t>Avustus myönnettiin 92 hankkeelle. Avustusten yhteissumma 1 860 000e.</a:t>
            </a:r>
          </a:p>
          <a:p>
            <a:r>
              <a:rPr lang="fi-FI" sz="2000" dirty="0" smtClean="0">
                <a:latin typeface="Calibri" panose="020F0502020204030204" pitchFamily="34" charset="0"/>
              </a:rPr>
              <a:t>Mukana  useita kunnan hankkeita, joissa paikallinen taide- ja kulttuuriosaaminen on tuotu kouluihin. </a:t>
            </a:r>
          </a:p>
          <a:p>
            <a:r>
              <a:rPr lang="fi-FI" sz="2000" dirty="0" smtClean="0">
                <a:latin typeface="Calibri" panose="020F0502020204030204" pitchFamily="34" charset="0"/>
              </a:rPr>
              <a:t>Pienille kunnille antaa mahdollisuuden järjestää lasten toivoma harrastus, jota ei ole kunnassa muuten tarjolla esim. </a:t>
            </a:r>
            <a:r>
              <a:rPr lang="fi-FI" sz="2000" dirty="0" err="1" smtClean="0">
                <a:latin typeface="Calibri" panose="020F0502020204030204" pitchFamily="34" charset="0"/>
              </a:rPr>
              <a:t>parkourin</a:t>
            </a:r>
            <a:r>
              <a:rPr lang="fi-FI" sz="2000" dirty="0" smtClean="0">
                <a:latin typeface="Calibri" panose="020F0502020204030204" pitchFamily="34" charset="0"/>
              </a:rPr>
              <a:t>, arkkitehtuurin ja historian/kulttuuriperinnönharrastetunnit </a:t>
            </a:r>
          </a:p>
          <a:p>
            <a:r>
              <a:rPr lang="fi-FI" sz="2000" dirty="0" smtClean="0">
                <a:latin typeface="Calibri" panose="020F0502020204030204" pitchFamily="34" charset="0"/>
              </a:rPr>
              <a:t>Kysely mahdollistaa lasten taide-, kulttuuri- ja liikuntatoiveiden huomioimiseen myös kärkihankkeen ulkopuolella</a:t>
            </a:r>
          </a:p>
          <a:p>
            <a:r>
              <a:rPr lang="fi-FI" sz="2000" dirty="0" smtClean="0">
                <a:latin typeface="Calibri" panose="020F0502020204030204" pitchFamily="34" charset="0"/>
              </a:rPr>
              <a:t>Useissa hankkeissa hyviä toimintamalleja ja tavoite, että harrastetunnit jäävät pysyviksi</a:t>
            </a:r>
          </a:p>
          <a:p>
            <a:r>
              <a:rPr lang="fi-FI" sz="2000" dirty="0">
                <a:solidFill>
                  <a:srgbClr val="970F84"/>
                </a:solidFill>
                <a:latin typeface="Calibri" panose="020F0502020204030204" pitchFamily="34" charset="0"/>
              </a:rPr>
              <a:t>Mahdollisuus kunnalle </a:t>
            </a:r>
            <a:r>
              <a:rPr lang="fi-FI" sz="2000" dirty="0">
                <a:latin typeface="Calibri" panose="020F0502020204030204" pitchFamily="34" charset="0"/>
              </a:rPr>
              <a:t>profiloitua lasten harrastustoiminnan tukijana ja kehittäjänä </a:t>
            </a:r>
            <a:r>
              <a:rPr lang="fi-FI" sz="2000" dirty="0" smtClean="0">
                <a:latin typeface="Calibri" panose="020F0502020204030204" pitchFamily="34" charset="0"/>
              </a:rPr>
              <a:t>  </a:t>
            </a:r>
          </a:p>
          <a:p>
            <a:r>
              <a:rPr lang="fi-FI" sz="2000" dirty="0">
                <a:latin typeface="Calibri" panose="020F0502020204030204" pitchFamily="34" charset="0"/>
              </a:rPr>
              <a:t>Esimerkki hankkeesta: Sipoon kunnan ”</a:t>
            </a:r>
            <a:r>
              <a:rPr lang="fi-FI" sz="2000" dirty="0" err="1" smtClean="0">
                <a:latin typeface="Calibri" panose="020F0502020204030204" pitchFamily="34" charset="0"/>
              </a:rPr>
              <a:t>PopUp</a:t>
            </a:r>
            <a:r>
              <a:rPr lang="fi-FI" sz="2000" dirty="0" smtClean="0">
                <a:latin typeface="Calibri" panose="020F0502020204030204" pitchFamily="34" charset="0"/>
              </a:rPr>
              <a:t> </a:t>
            </a:r>
            <a:r>
              <a:rPr lang="fi-FI" sz="2000" dirty="0">
                <a:latin typeface="Calibri" panose="020F0502020204030204" pitchFamily="34" charset="0"/>
              </a:rPr>
              <a:t>Sipoo –Harrastetunnit koululaisille”</a:t>
            </a:r>
          </a:p>
          <a:p>
            <a:endParaRPr lang="fi-FI" dirty="0" smtClean="0">
              <a:latin typeface="Calibri" panose="020F0502020204030204" pitchFamily="34" charset="0"/>
            </a:endParaRPr>
          </a:p>
          <a:p>
            <a:pPr marL="0" indent="0">
              <a:buNone/>
            </a:pPr>
            <a:endParaRPr lang="fi-FI" sz="1800" dirty="0" smtClean="0">
              <a:latin typeface="Calibri" panose="020F0502020204030204" pitchFamily="34" charset="0"/>
            </a:endParaRPr>
          </a:p>
        </p:txBody>
      </p:sp>
      <p:sp>
        <p:nvSpPr>
          <p:cNvPr id="4" name="Dian numeron paikkamerkki 3"/>
          <p:cNvSpPr>
            <a:spLocks noGrp="1"/>
          </p:cNvSpPr>
          <p:nvPr>
            <p:ph type="sldNum" sz="quarter" idx="12"/>
          </p:nvPr>
        </p:nvSpPr>
        <p:spPr/>
        <p:txBody>
          <a:bodyPr/>
          <a:lstStyle/>
          <a:p>
            <a:fld id="{DFF07A49-115B-43C1-AE25-5A4E22FBC404}" type="slidenum">
              <a:rPr lang="fi-FI" altLang="fi-FI" smtClean="0"/>
              <a:pPr/>
              <a:t>6</a:t>
            </a:fld>
            <a:endParaRPr lang="fi-FI" altLang="fi-FI" dirty="0"/>
          </a:p>
        </p:txBody>
      </p:sp>
    </p:spTree>
    <p:extLst>
      <p:ext uri="{BB962C8B-B14F-4D97-AF65-F5344CB8AC3E}">
        <p14:creationId xmlns:p14="http://schemas.microsoft.com/office/powerpoint/2010/main" val="380855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fi-FI" sz="3600" b="1" dirty="0" smtClean="0"/>
              <a:t/>
            </a:r>
            <a:br>
              <a:rPr lang="fi-FI" sz="3600" b="1" dirty="0" smtClean="0"/>
            </a:br>
            <a:endParaRPr lang="fi-FI" sz="3600" b="1" dirty="0"/>
          </a:p>
        </p:txBody>
      </p:sp>
      <p:sp>
        <p:nvSpPr>
          <p:cNvPr id="3" name="Content Placeholder 2"/>
          <p:cNvSpPr>
            <a:spLocks noGrp="1"/>
          </p:cNvSpPr>
          <p:nvPr>
            <p:ph idx="1"/>
          </p:nvPr>
        </p:nvSpPr>
        <p:spPr>
          <a:xfrm>
            <a:off x="395536" y="476672"/>
            <a:ext cx="8229600" cy="5904656"/>
          </a:xfrm>
        </p:spPr>
        <p:txBody>
          <a:bodyPr>
            <a:normAutofit fontScale="92500"/>
          </a:bodyPr>
          <a:lstStyle/>
          <a:p>
            <a:pPr marL="0" indent="0">
              <a:buNone/>
            </a:pPr>
            <a:r>
              <a:rPr lang="fi-FI" sz="2600" b="1" dirty="0" smtClean="0"/>
              <a:t>* </a:t>
            </a:r>
            <a:r>
              <a:rPr lang="fi-FI" sz="2600" b="1" dirty="0" smtClean="0">
                <a:solidFill>
                  <a:srgbClr val="FF0000"/>
                </a:solidFill>
              </a:rPr>
              <a:t>Pulkkinen</a:t>
            </a:r>
            <a:r>
              <a:rPr lang="fi-FI" sz="2600" b="1" dirty="0" smtClean="0">
                <a:solidFill>
                  <a:srgbClr val="FF0000"/>
                </a:solidFill>
              </a:rPr>
              <a:t>, L. Innostava koulupäivä: Ehdotus joustavan koulupäivän rakenteen </a:t>
            </a:r>
            <a:r>
              <a:rPr lang="fi-FI" sz="2600" b="1" dirty="0" smtClean="0">
                <a:solidFill>
                  <a:srgbClr val="FF0000"/>
                </a:solidFill>
              </a:rPr>
              <a:t>vakiinnuttamiseksi</a:t>
            </a:r>
            <a:r>
              <a:rPr lang="fi-FI" sz="2600" b="1" dirty="0" smtClean="0"/>
              <a:t>.</a:t>
            </a:r>
            <a:r>
              <a:rPr lang="fi-FI" b="1" dirty="0" smtClean="0"/>
              <a:t> </a:t>
            </a:r>
            <a:r>
              <a:rPr lang="fi-FI" sz="2000" b="1" dirty="0" smtClean="0"/>
              <a:t>Opetus- </a:t>
            </a:r>
            <a:r>
              <a:rPr lang="fi-FI" sz="2000" b="1" dirty="0" smtClean="0"/>
              <a:t>ja kulttuuriministeriön työryhmämuistioita ja selvityksiä </a:t>
            </a:r>
            <a:r>
              <a:rPr lang="fi-FI" sz="2000" b="1" dirty="0" smtClean="0"/>
              <a:t>2015:6  (</a:t>
            </a:r>
            <a:r>
              <a:rPr lang="fi-FI" sz="2000" b="1" dirty="0" err="1" smtClean="0"/>
              <a:t>OKM:n</a:t>
            </a:r>
            <a:r>
              <a:rPr lang="fi-FI" sz="2000" b="1" dirty="0" smtClean="0"/>
              <a:t> selvityshenkilö, ministeri Krista Kiuru)</a:t>
            </a:r>
            <a:endParaRPr lang="fi-FI" sz="2000" b="1" dirty="0" smtClean="0"/>
          </a:p>
          <a:p>
            <a:pPr>
              <a:buFont typeface="Arial" charset="0"/>
              <a:buChar char="•"/>
            </a:pPr>
            <a:r>
              <a:rPr lang="fi-FI" sz="2600" b="1" dirty="0" smtClean="0">
                <a:solidFill>
                  <a:srgbClr val="FF0000"/>
                </a:solidFill>
              </a:rPr>
              <a:t>Eheytetyn koulupäivän kokeilu 2002-2005 </a:t>
            </a:r>
            <a:r>
              <a:rPr lang="fi-FI" sz="2600" b="1" dirty="0" smtClean="0"/>
              <a:t>(Sitran rahoitus)</a:t>
            </a:r>
          </a:p>
          <a:p>
            <a:pPr marL="0" indent="0">
              <a:buNone/>
            </a:pPr>
            <a:r>
              <a:rPr lang="fi-FI" sz="2600" b="1" dirty="0" smtClean="0"/>
              <a:t>(puhemiehet Riitta Uosukainen ja Paavo Lipponen; ministerit</a:t>
            </a:r>
          </a:p>
          <a:p>
            <a:pPr marL="0" indent="0">
              <a:buNone/>
            </a:pPr>
            <a:r>
              <a:rPr lang="fi-FI" sz="2400" b="1" dirty="0" smtClean="0"/>
              <a:t>Maija </a:t>
            </a:r>
            <a:r>
              <a:rPr lang="fi-FI" sz="2400" b="1" dirty="0" err="1" smtClean="0"/>
              <a:t>Rask</a:t>
            </a:r>
            <a:r>
              <a:rPr lang="fi-FI" sz="2400" b="1" dirty="0" smtClean="0"/>
              <a:t>, Tuula Haatainen ja Antti Kalliomäki)</a:t>
            </a:r>
          </a:p>
          <a:p>
            <a:pPr marL="0" indent="0">
              <a:buNone/>
            </a:pPr>
            <a:r>
              <a:rPr lang="fi-FI" sz="2400" b="1" dirty="0" smtClean="0"/>
              <a:t>Pulkkinen, L. &amp; Launonen, L. (2005. Eheytetty koulupäivä. Gaudeamus.</a:t>
            </a:r>
          </a:p>
          <a:p>
            <a:pPr>
              <a:buFont typeface="Arial" charset="0"/>
              <a:buChar char="•"/>
            </a:pPr>
            <a:r>
              <a:rPr lang="fi-FI" sz="2600" b="1" dirty="0" smtClean="0">
                <a:solidFill>
                  <a:srgbClr val="FF0000"/>
                </a:solidFill>
              </a:rPr>
              <a:t>Aamu- ja iltapäivätoiminta</a:t>
            </a:r>
            <a:r>
              <a:rPr lang="fi-FI" sz="2600" b="1" dirty="0" smtClean="0"/>
              <a:t> (1996 -), lakimuutos 2004</a:t>
            </a:r>
          </a:p>
          <a:p>
            <a:pPr marL="0" indent="0">
              <a:buNone/>
            </a:pPr>
            <a:endParaRPr lang="fi-FI" sz="2800" b="1" dirty="0"/>
          </a:p>
          <a:p>
            <a:pPr marL="0" indent="0">
              <a:buNone/>
            </a:pPr>
            <a:r>
              <a:rPr lang="fi-FI" sz="2400" b="1" dirty="0" smtClean="0"/>
              <a:t>Käsite </a:t>
            </a:r>
            <a:r>
              <a:rPr lang="fi-FI" sz="2400" b="1" dirty="0" smtClean="0">
                <a:solidFill>
                  <a:srgbClr val="FF0000"/>
                </a:solidFill>
              </a:rPr>
              <a:t>’joustava koulupäivä</a:t>
            </a:r>
            <a:r>
              <a:rPr lang="fi-FI" sz="2400" b="1" dirty="0" smtClean="0"/>
              <a:t>’ lähtöisin opetushallituksesta, joka harrastustoiminnan määrärahojen jaossa 2013 kannusti kuntia vapaaehtoiseen harrastustoiminnan ajoittamiseen eri kohtiin koulupäivää.</a:t>
            </a:r>
          </a:p>
          <a:p>
            <a:pPr marL="0" indent="0">
              <a:buNone/>
            </a:pPr>
            <a:endParaRPr lang="fi-FI" sz="2800" b="1" dirty="0" smtClean="0"/>
          </a:p>
          <a:p>
            <a:pPr>
              <a:buFontTx/>
              <a:buChar char="-"/>
            </a:pPr>
            <a:endParaRPr lang="fi-FI" sz="2800" b="1" dirty="0"/>
          </a:p>
          <a:p>
            <a:pPr>
              <a:buFontTx/>
              <a:buChar char="-"/>
            </a:pPr>
            <a:endParaRPr lang="fi-FI" sz="2800" b="1" dirty="0" smtClean="0"/>
          </a:p>
          <a:p>
            <a:pPr>
              <a:buFontTx/>
              <a:buChar char="-"/>
            </a:pPr>
            <a:endParaRPr lang="fi-FI" sz="2800" b="1" dirty="0" smtClean="0"/>
          </a:p>
          <a:p>
            <a:pPr>
              <a:buFontTx/>
              <a:buChar char="-"/>
            </a:pPr>
            <a:endParaRPr lang="fi-FI" sz="2800" b="1" dirty="0" smtClean="0"/>
          </a:p>
          <a:p>
            <a:pPr>
              <a:buFontTx/>
              <a:buChar char="-"/>
            </a:pPr>
            <a:endParaRPr lang="fi-FI" sz="2800" b="1" dirty="0" smtClean="0"/>
          </a:p>
          <a:p>
            <a:pPr>
              <a:buFontTx/>
              <a:buChar char="-"/>
            </a:pPr>
            <a:endParaRPr lang="fi-FI" sz="2800" b="1" dirty="0" smtClean="0"/>
          </a:p>
        </p:txBody>
      </p:sp>
    </p:spTree>
    <p:extLst>
      <p:ext uri="{BB962C8B-B14F-4D97-AF65-F5344CB8AC3E}">
        <p14:creationId xmlns:p14="http://schemas.microsoft.com/office/powerpoint/2010/main" val="366078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930275"/>
            <a:ext cx="7993063" cy="437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25438">
              <a:tabLst>
                <a:tab pos="720725" algn="l"/>
                <a:tab pos="985838" algn="l"/>
                <a:tab pos="1879600" algn="l"/>
              </a:tabLst>
              <a:defRPr sz="2400">
                <a:solidFill>
                  <a:schemeClr val="tx1"/>
                </a:solidFill>
                <a:latin typeface="Times New Roman" pitchFamily="18" charset="0"/>
              </a:defRPr>
            </a:lvl1pPr>
            <a:lvl2pPr marL="742950" indent="-285750" defTabSz="325438">
              <a:tabLst>
                <a:tab pos="720725" algn="l"/>
                <a:tab pos="985838" algn="l"/>
                <a:tab pos="1879600" algn="l"/>
              </a:tabLst>
              <a:defRPr sz="2400">
                <a:solidFill>
                  <a:schemeClr val="tx1"/>
                </a:solidFill>
                <a:latin typeface="Times New Roman" pitchFamily="18" charset="0"/>
              </a:defRPr>
            </a:lvl2pPr>
            <a:lvl3pPr marL="1143000" indent="-228600" defTabSz="325438">
              <a:tabLst>
                <a:tab pos="720725" algn="l"/>
                <a:tab pos="985838" algn="l"/>
                <a:tab pos="1879600" algn="l"/>
              </a:tabLst>
              <a:defRPr sz="2400">
                <a:solidFill>
                  <a:schemeClr val="tx1"/>
                </a:solidFill>
                <a:latin typeface="Times New Roman" pitchFamily="18" charset="0"/>
              </a:defRPr>
            </a:lvl3pPr>
            <a:lvl4pPr marL="1600200" indent="-228600" defTabSz="325438">
              <a:tabLst>
                <a:tab pos="720725" algn="l"/>
                <a:tab pos="985838" algn="l"/>
                <a:tab pos="1879600" algn="l"/>
              </a:tabLst>
              <a:defRPr sz="2400">
                <a:solidFill>
                  <a:schemeClr val="tx1"/>
                </a:solidFill>
                <a:latin typeface="Times New Roman" pitchFamily="18" charset="0"/>
              </a:defRPr>
            </a:lvl4pPr>
            <a:lvl5pPr marL="2057400" indent="-228600" defTabSz="325438">
              <a:tabLst>
                <a:tab pos="720725" algn="l"/>
                <a:tab pos="985838" algn="l"/>
                <a:tab pos="1879600" algn="l"/>
              </a:tabLst>
              <a:defRPr sz="2400">
                <a:solidFill>
                  <a:schemeClr val="tx1"/>
                </a:solidFill>
                <a:latin typeface="Times New Roman" pitchFamily="18" charset="0"/>
              </a:defRPr>
            </a:lvl5pPr>
            <a:lvl6pPr marL="2514600" indent="-228600" defTabSz="325438" eaLnBrk="0" fontAlgn="base" hangingPunct="0">
              <a:spcBef>
                <a:spcPct val="0"/>
              </a:spcBef>
              <a:spcAft>
                <a:spcPct val="0"/>
              </a:spcAft>
              <a:tabLst>
                <a:tab pos="720725" algn="l"/>
                <a:tab pos="985838" algn="l"/>
                <a:tab pos="1879600" algn="l"/>
              </a:tabLst>
              <a:defRPr sz="2400">
                <a:solidFill>
                  <a:schemeClr val="tx1"/>
                </a:solidFill>
                <a:latin typeface="Times New Roman" pitchFamily="18" charset="0"/>
              </a:defRPr>
            </a:lvl6pPr>
            <a:lvl7pPr marL="2971800" indent="-228600" defTabSz="325438" eaLnBrk="0" fontAlgn="base" hangingPunct="0">
              <a:spcBef>
                <a:spcPct val="0"/>
              </a:spcBef>
              <a:spcAft>
                <a:spcPct val="0"/>
              </a:spcAft>
              <a:tabLst>
                <a:tab pos="720725" algn="l"/>
                <a:tab pos="985838" algn="l"/>
                <a:tab pos="1879600" algn="l"/>
              </a:tabLst>
              <a:defRPr sz="2400">
                <a:solidFill>
                  <a:schemeClr val="tx1"/>
                </a:solidFill>
                <a:latin typeface="Times New Roman" pitchFamily="18" charset="0"/>
              </a:defRPr>
            </a:lvl7pPr>
            <a:lvl8pPr marL="3429000" indent="-228600" defTabSz="325438" eaLnBrk="0" fontAlgn="base" hangingPunct="0">
              <a:spcBef>
                <a:spcPct val="0"/>
              </a:spcBef>
              <a:spcAft>
                <a:spcPct val="0"/>
              </a:spcAft>
              <a:tabLst>
                <a:tab pos="720725" algn="l"/>
                <a:tab pos="985838" algn="l"/>
                <a:tab pos="1879600" algn="l"/>
              </a:tabLst>
              <a:defRPr sz="2400">
                <a:solidFill>
                  <a:schemeClr val="tx1"/>
                </a:solidFill>
                <a:latin typeface="Times New Roman" pitchFamily="18" charset="0"/>
              </a:defRPr>
            </a:lvl8pPr>
            <a:lvl9pPr marL="3886200" indent="-228600" defTabSz="325438" eaLnBrk="0" fontAlgn="base" hangingPunct="0">
              <a:spcBef>
                <a:spcPct val="0"/>
              </a:spcBef>
              <a:spcAft>
                <a:spcPct val="0"/>
              </a:spcAft>
              <a:tabLst>
                <a:tab pos="720725" algn="l"/>
                <a:tab pos="985838" algn="l"/>
                <a:tab pos="1879600" algn="l"/>
              </a:tabLst>
              <a:defRPr sz="2400">
                <a:solidFill>
                  <a:schemeClr val="tx1"/>
                </a:solidFill>
                <a:latin typeface="Times New Roman" pitchFamily="18" charset="0"/>
              </a:defRPr>
            </a:lvl9pPr>
          </a:lstStyle>
          <a:p>
            <a:pPr eaLnBrk="1" hangingPunct="1">
              <a:spcBef>
                <a:spcPct val="50000"/>
              </a:spcBef>
            </a:pPr>
            <a:r>
              <a:rPr lang="fi-FI" altLang="fi-FI" sz="1600">
                <a:latin typeface="Arial" charset="0"/>
              </a:rPr>
              <a:t>		Eheyttämätön									Eheytetty koulupäivä</a:t>
            </a:r>
          </a:p>
          <a:p>
            <a:pPr eaLnBrk="1" hangingPunct="1">
              <a:spcBef>
                <a:spcPct val="50000"/>
              </a:spcBef>
            </a:pPr>
            <a:r>
              <a:rPr lang="fi-FI" altLang="fi-FI" sz="1600">
                <a:latin typeface="Arial" charset="0"/>
              </a:rPr>
              <a:t>Klo	1. päivä	2. päivä			    Alaluokat					 Yläluokat</a:t>
            </a:r>
          </a:p>
          <a:p>
            <a:pPr eaLnBrk="1" hangingPunct="1">
              <a:spcBef>
                <a:spcPct val="50000"/>
              </a:spcBef>
            </a:pPr>
            <a:r>
              <a:rPr lang="fi-FI" altLang="fi-FI" sz="1600">
                <a:latin typeface="Arial" charset="0"/>
              </a:rPr>
              <a:t>7-8</a:t>
            </a:r>
          </a:p>
          <a:p>
            <a:pPr eaLnBrk="1" hangingPunct="1">
              <a:spcBef>
                <a:spcPct val="50000"/>
              </a:spcBef>
            </a:pPr>
            <a:r>
              <a:rPr lang="fi-FI" altLang="fi-FI" sz="1600">
                <a:latin typeface="Arial" charset="0"/>
              </a:rPr>
              <a:t>8-9	1. oppitunti</a:t>
            </a:r>
          </a:p>
          <a:p>
            <a:pPr eaLnBrk="1" hangingPunct="1">
              <a:spcBef>
                <a:spcPct val="50000"/>
              </a:spcBef>
            </a:pPr>
            <a:r>
              <a:rPr lang="fi-FI" altLang="fi-FI" sz="1600">
                <a:latin typeface="Arial" charset="0"/>
              </a:rPr>
              <a:t>9-10	2. oppitunti</a:t>
            </a:r>
          </a:p>
          <a:p>
            <a:pPr eaLnBrk="1" hangingPunct="1">
              <a:spcBef>
                <a:spcPct val="50000"/>
              </a:spcBef>
            </a:pPr>
            <a:r>
              <a:rPr lang="fi-FI" altLang="fi-FI" sz="1600">
                <a:latin typeface="Arial" charset="0"/>
              </a:rPr>
              <a:t>10-11	3. oppitunti	1. oppitunti</a:t>
            </a:r>
          </a:p>
          <a:p>
            <a:pPr eaLnBrk="1" hangingPunct="1">
              <a:spcBef>
                <a:spcPct val="50000"/>
              </a:spcBef>
            </a:pPr>
            <a:r>
              <a:rPr lang="fi-FI" altLang="fi-FI" sz="1600">
                <a:latin typeface="Arial" charset="0"/>
              </a:rPr>
              <a:t>11-12	4. oppitunti	2. oppitunti			Lounas					  Lounas</a:t>
            </a:r>
          </a:p>
          <a:p>
            <a:pPr eaLnBrk="1" hangingPunct="1">
              <a:spcBef>
                <a:spcPct val="50000"/>
              </a:spcBef>
            </a:pPr>
            <a:r>
              <a:rPr lang="fi-FI" altLang="fi-FI" sz="1600">
                <a:latin typeface="Arial" charset="0"/>
              </a:rPr>
              <a:t>12-13			3. oppitunti</a:t>
            </a:r>
          </a:p>
          <a:p>
            <a:pPr eaLnBrk="1" hangingPunct="1">
              <a:spcBef>
                <a:spcPct val="50000"/>
              </a:spcBef>
            </a:pPr>
            <a:r>
              <a:rPr lang="fi-FI" altLang="fi-FI" sz="1600">
                <a:latin typeface="Arial" charset="0"/>
              </a:rPr>
              <a:t>13-14			4. oppitunti</a:t>
            </a:r>
          </a:p>
          <a:p>
            <a:pPr eaLnBrk="1" hangingPunct="1">
              <a:spcBef>
                <a:spcPct val="50000"/>
              </a:spcBef>
            </a:pPr>
            <a:r>
              <a:rPr lang="fi-FI" altLang="fi-FI" sz="1600">
                <a:latin typeface="Arial" charset="0"/>
              </a:rPr>
              <a:t>14-15</a:t>
            </a:r>
          </a:p>
          <a:p>
            <a:pPr eaLnBrk="1" hangingPunct="1">
              <a:spcBef>
                <a:spcPct val="50000"/>
              </a:spcBef>
            </a:pPr>
            <a:r>
              <a:rPr lang="fi-FI" altLang="fi-FI" sz="1600">
                <a:latin typeface="Arial" charset="0"/>
              </a:rPr>
              <a:t>15-16</a:t>
            </a:r>
          </a:p>
          <a:p>
            <a:pPr eaLnBrk="1" hangingPunct="1">
              <a:spcBef>
                <a:spcPct val="50000"/>
              </a:spcBef>
            </a:pPr>
            <a:r>
              <a:rPr lang="fi-FI" altLang="fi-FI" sz="1600">
                <a:latin typeface="Arial" charset="0"/>
              </a:rPr>
              <a:t>16-17</a:t>
            </a:r>
          </a:p>
        </p:txBody>
      </p:sp>
      <p:sp>
        <p:nvSpPr>
          <p:cNvPr id="5123" name="Text Box 3" descr="Vaalea vinoviivoitus ylös"/>
          <p:cNvSpPr txBox="1">
            <a:spLocks noChangeArrowheads="1"/>
          </p:cNvSpPr>
          <p:nvPr/>
        </p:nvSpPr>
        <p:spPr bwMode="auto">
          <a:xfrm>
            <a:off x="3563938" y="1708150"/>
            <a:ext cx="1368425" cy="590550"/>
          </a:xfrm>
          <a:prstGeom prst="rect">
            <a:avLst/>
          </a:prstGeom>
          <a:pattFill prst="ltUpDiag">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fi-FI" altLang="fi-FI" sz="1600">
                <a:latin typeface="Arial" charset="0"/>
              </a:rPr>
              <a:t>Toiminta</a:t>
            </a:r>
            <a:br>
              <a:rPr lang="fi-FI" altLang="fi-FI" sz="1600">
                <a:latin typeface="Arial" charset="0"/>
              </a:rPr>
            </a:br>
            <a:r>
              <a:rPr lang="fi-FI" altLang="fi-FI" sz="1600">
                <a:latin typeface="Arial" charset="0"/>
              </a:rPr>
              <a:t>ryhmä</a:t>
            </a:r>
          </a:p>
        </p:txBody>
      </p:sp>
      <p:sp>
        <p:nvSpPr>
          <p:cNvPr id="5124" name="Text Box 4" descr="Vaalea vaakaviivoitus"/>
          <p:cNvSpPr txBox="1">
            <a:spLocks noChangeArrowheads="1"/>
          </p:cNvSpPr>
          <p:nvPr/>
        </p:nvSpPr>
        <p:spPr bwMode="auto">
          <a:xfrm>
            <a:off x="3563938" y="2276475"/>
            <a:ext cx="1368425" cy="835025"/>
          </a:xfrm>
          <a:prstGeom prst="rect">
            <a:avLst/>
          </a:prstGeom>
          <a:pattFill prst="ltHorz">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fi-FI" altLang="fi-FI" sz="1600">
                <a:latin typeface="Arial" charset="0"/>
              </a:rPr>
              <a:t>Opiskelua</a:t>
            </a:r>
            <a:br>
              <a:rPr lang="fi-FI" altLang="fi-FI" sz="1600">
                <a:latin typeface="Arial" charset="0"/>
              </a:rPr>
            </a:br>
            <a:r>
              <a:rPr lang="fi-FI" altLang="fi-FI" sz="1600">
                <a:latin typeface="Arial" charset="0"/>
              </a:rPr>
              <a:t/>
            </a:r>
            <a:br>
              <a:rPr lang="fi-FI" altLang="fi-FI" sz="1600">
                <a:latin typeface="Arial" charset="0"/>
              </a:rPr>
            </a:br>
            <a:endParaRPr lang="fi-FI" altLang="fi-FI" sz="1600">
              <a:latin typeface="Arial" charset="0"/>
            </a:endParaRPr>
          </a:p>
        </p:txBody>
      </p:sp>
      <p:sp>
        <p:nvSpPr>
          <p:cNvPr id="5125" name="Text Box 5" descr="Vaalea vinoviivoitus ylös"/>
          <p:cNvSpPr txBox="1">
            <a:spLocks noChangeArrowheads="1"/>
          </p:cNvSpPr>
          <p:nvPr/>
        </p:nvSpPr>
        <p:spPr bwMode="auto">
          <a:xfrm>
            <a:off x="3563938" y="3443288"/>
            <a:ext cx="1368425" cy="346075"/>
          </a:xfrm>
          <a:prstGeom prst="rect">
            <a:avLst/>
          </a:prstGeom>
          <a:pattFill prst="ltUpDiag">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endParaRPr lang="fi-FI" altLang="fi-FI" sz="1600">
              <a:latin typeface="Arial" charset="0"/>
            </a:endParaRPr>
          </a:p>
        </p:txBody>
      </p:sp>
      <p:sp>
        <p:nvSpPr>
          <p:cNvPr id="5126" name="Text Box 6" descr="Vaalea vinoviivoitus ylös"/>
          <p:cNvSpPr txBox="1">
            <a:spLocks noChangeArrowheads="1"/>
          </p:cNvSpPr>
          <p:nvPr/>
        </p:nvSpPr>
        <p:spPr bwMode="auto">
          <a:xfrm>
            <a:off x="3563938" y="4221163"/>
            <a:ext cx="1368425" cy="987425"/>
          </a:xfrm>
          <a:prstGeom prst="rect">
            <a:avLst/>
          </a:prstGeom>
          <a:pattFill prst="ltUpDiag">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fi-FI" altLang="fi-FI" sz="1600">
                <a:latin typeface="Arial" charset="0"/>
              </a:rPr>
              <a:t/>
            </a:r>
            <a:br>
              <a:rPr lang="fi-FI" altLang="fi-FI" sz="1600">
                <a:latin typeface="Arial" charset="0"/>
              </a:rPr>
            </a:br>
            <a:r>
              <a:rPr lang="fi-FI" altLang="fi-FI" sz="1600">
                <a:latin typeface="Arial" charset="0"/>
              </a:rPr>
              <a:t>Toiminta-ryhmä</a:t>
            </a:r>
            <a:br>
              <a:rPr lang="fi-FI" altLang="fi-FI" sz="1600">
                <a:latin typeface="Arial" charset="0"/>
              </a:rPr>
            </a:br>
            <a:endParaRPr lang="fi-FI" altLang="fi-FI" sz="1000">
              <a:latin typeface="Arial" charset="0"/>
            </a:endParaRPr>
          </a:p>
        </p:txBody>
      </p:sp>
      <p:sp>
        <p:nvSpPr>
          <p:cNvPr id="5127" name="Text Box 7" descr="Vaalea pystyviivoitus"/>
          <p:cNvSpPr txBox="1">
            <a:spLocks noChangeArrowheads="1"/>
          </p:cNvSpPr>
          <p:nvPr/>
        </p:nvSpPr>
        <p:spPr bwMode="auto">
          <a:xfrm>
            <a:off x="5219700" y="1916113"/>
            <a:ext cx="792163" cy="346075"/>
          </a:xfrm>
          <a:prstGeom prst="rect">
            <a:avLst/>
          </a:prstGeom>
          <a:pattFill prst="ltVert">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fi-FI" altLang="fi-FI" sz="1600">
              <a:latin typeface="Arial" charset="0"/>
            </a:endParaRPr>
          </a:p>
        </p:txBody>
      </p:sp>
      <p:sp>
        <p:nvSpPr>
          <p:cNvPr id="5128" name="Text Box 8" descr="Vaalea pystyviivoitus"/>
          <p:cNvSpPr txBox="1">
            <a:spLocks noChangeArrowheads="1"/>
          </p:cNvSpPr>
          <p:nvPr/>
        </p:nvSpPr>
        <p:spPr bwMode="auto">
          <a:xfrm>
            <a:off x="5219700" y="3443288"/>
            <a:ext cx="792163" cy="223837"/>
          </a:xfrm>
          <a:prstGeom prst="rect">
            <a:avLst/>
          </a:prstGeom>
          <a:pattFill prst="ltVert">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fi-FI" altLang="fi-FI" sz="800">
              <a:latin typeface="Arial" charset="0"/>
            </a:endParaRPr>
          </a:p>
        </p:txBody>
      </p:sp>
      <p:sp>
        <p:nvSpPr>
          <p:cNvPr id="5129" name="Text Box 9" descr="Vaalea pystyviivoitus"/>
          <p:cNvSpPr txBox="1">
            <a:spLocks noChangeArrowheads="1"/>
          </p:cNvSpPr>
          <p:nvPr/>
        </p:nvSpPr>
        <p:spPr bwMode="auto">
          <a:xfrm>
            <a:off x="5219700" y="3946525"/>
            <a:ext cx="792163" cy="1244600"/>
          </a:xfrm>
          <a:prstGeom prst="rect">
            <a:avLst/>
          </a:prstGeom>
          <a:pattFill prst="ltVert">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fi-FI" altLang="fi-FI" sz="1500">
                <a:latin typeface="Arial" charset="0"/>
              </a:rPr>
              <a:t/>
            </a:r>
            <a:br>
              <a:rPr lang="fi-FI" altLang="fi-FI" sz="1500">
                <a:latin typeface="Arial" charset="0"/>
              </a:rPr>
            </a:br>
            <a:r>
              <a:rPr lang="fi-FI" altLang="fi-FI" sz="1500">
                <a:latin typeface="Arial" charset="0"/>
              </a:rPr>
              <a:t/>
            </a:r>
            <a:br>
              <a:rPr lang="fi-FI" altLang="fi-FI" sz="1500">
                <a:latin typeface="Arial" charset="0"/>
              </a:rPr>
            </a:br>
            <a:r>
              <a:rPr lang="fi-FI" altLang="fi-FI" sz="1500">
                <a:latin typeface="Arial" charset="0"/>
              </a:rPr>
              <a:t/>
            </a:r>
            <a:br>
              <a:rPr lang="fi-FI" altLang="fi-FI" sz="1500">
                <a:latin typeface="Arial" charset="0"/>
              </a:rPr>
            </a:br>
            <a:r>
              <a:rPr lang="fi-FI" altLang="fi-FI" sz="1500">
                <a:latin typeface="Arial" charset="0"/>
              </a:rPr>
              <a:t/>
            </a:r>
            <a:br>
              <a:rPr lang="fi-FI" altLang="fi-FI" sz="1500">
                <a:latin typeface="Arial" charset="0"/>
              </a:rPr>
            </a:br>
            <a:endParaRPr lang="fi-FI" altLang="fi-FI" sz="1500">
              <a:latin typeface="Arial" charset="0"/>
            </a:endParaRPr>
          </a:p>
        </p:txBody>
      </p:sp>
      <p:sp>
        <p:nvSpPr>
          <p:cNvPr id="5130" name="Line 10"/>
          <p:cNvSpPr>
            <a:spLocks noChangeShapeType="1"/>
          </p:cNvSpPr>
          <p:nvPr/>
        </p:nvSpPr>
        <p:spPr bwMode="auto">
          <a:xfrm>
            <a:off x="4932363" y="2060575"/>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31" name="Rectangle 11"/>
          <p:cNvSpPr>
            <a:spLocks noChangeArrowheads="1"/>
          </p:cNvSpPr>
          <p:nvPr/>
        </p:nvSpPr>
        <p:spPr bwMode="auto">
          <a:xfrm>
            <a:off x="5292725" y="1628775"/>
            <a:ext cx="7207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i-FI" altLang="fi-FI" sz="1200">
                <a:latin typeface="Arial" charset="0"/>
              </a:rPr>
              <a:t>Harrastekerhoja</a:t>
            </a:r>
          </a:p>
        </p:txBody>
      </p:sp>
      <p:sp>
        <p:nvSpPr>
          <p:cNvPr id="5132" name="Line 12"/>
          <p:cNvSpPr>
            <a:spLocks noChangeShapeType="1"/>
          </p:cNvSpPr>
          <p:nvPr/>
        </p:nvSpPr>
        <p:spPr bwMode="auto">
          <a:xfrm>
            <a:off x="4932363" y="3500438"/>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33" name="Line 13"/>
          <p:cNvSpPr>
            <a:spLocks noChangeShapeType="1"/>
          </p:cNvSpPr>
          <p:nvPr/>
        </p:nvSpPr>
        <p:spPr bwMode="auto">
          <a:xfrm>
            <a:off x="4932363" y="4076700"/>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34" name="Line 14"/>
          <p:cNvSpPr>
            <a:spLocks noChangeShapeType="1"/>
          </p:cNvSpPr>
          <p:nvPr/>
        </p:nvSpPr>
        <p:spPr bwMode="auto">
          <a:xfrm>
            <a:off x="4932363" y="4365625"/>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35" name="Line 15"/>
          <p:cNvSpPr>
            <a:spLocks noChangeShapeType="1"/>
          </p:cNvSpPr>
          <p:nvPr/>
        </p:nvSpPr>
        <p:spPr bwMode="auto">
          <a:xfrm>
            <a:off x="4932363" y="4652963"/>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36" name="Line 16"/>
          <p:cNvSpPr>
            <a:spLocks noChangeShapeType="1"/>
          </p:cNvSpPr>
          <p:nvPr/>
        </p:nvSpPr>
        <p:spPr bwMode="auto">
          <a:xfrm>
            <a:off x="4932363" y="4941888"/>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37" name="Text Box 17" descr="Vaalea vaakaviivoitus"/>
          <p:cNvSpPr txBox="1">
            <a:spLocks noChangeArrowheads="1"/>
          </p:cNvSpPr>
          <p:nvPr/>
        </p:nvSpPr>
        <p:spPr bwMode="auto">
          <a:xfrm>
            <a:off x="6227763" y="2011363"/>
            <a:ext cx="1368425" cy="1079500"/>
          </a:xfrm>
          <a:prstGeom prst="rect">
            <a:avLst/>
          </a:prstGeom>
          <a:pattFill prst="ltHorz">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fi-FI" altLang="fi-FI" sz="1600">
                <a:latin typeface="Arial" charset="0"/>
              </a:rPr>
              <a:t>Opiskelua</a:t>
            </a:r>
            <a:br>
              <a:rPr lang="fi-FI" altLang="fi-FI" sz="1600">
                <a:latin typeface="Arial" charset="0"/>
              </a:rPr>
            </a:br>
            <a:r>
              <a:rPr lang="fi-FI" altLang="fi-FI" sz="1600">
                <a:latin typeface="Arial" charset="0"/>
              </a:rPr>
              <a:t/>
            </a:r>
            <a:br>
              <a:rPr lang="fi-FI" altLang="fi-FI" sz="1600">
                <a:latin typeface="Arial" charset="0"/>
              </a:rPr>
            </a:br>
            <a:r>
              <a:rPr lang="fi-FI" altLang="fi-FI" sz="1600">
                <a:latin typeface="Arial" charset="0"/>
              </a:rPr>
              <a:t/>
            </a:r>
            <a:br>
              <a:rPr lang="fi-FI" altLang="fi-FI" sz="1600">
                <a:latin typeface="Arial" charset="0"/>
              </a:rPr>
            </a:br>
            <a:endParaRPr lang="fi-FI" altLang="fi-FI" sz="1600">
              <a:latin typeface="Arial" charset="0"/>
            </a:endParaRPr>
          </a:p>
        </p:txBody>
      </p:sp>
      <p:sp>
        <p:nvSpPr>
          <p:cNvPr id="5138" name="Text Box 18" descr="Vaalea vaakaviivoitus"/>
          <p:cNvSpPr txBox="1">
            <a:spLocks noChangeArrowheads="1"/>
          </p:cNvSpPr>
          <p:nvPr/>
        </p:nvSpPr>
        <p:spPr bwMode="auto">
          <a:xfrm>
            <a:off x="6227763" y="3429000"/>
            <a:ext cx="1368425" cy="1446213"/>
          </a:xfrm>
          <a:prstGeom prst="rect">
            <a:avLst/>
          </a:prstGeom>
          <a:pattFill prst="ltHorz">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fi-FI" altLang="fi-FI" sz="1600">
                <a:latin typeface="Arial" charset="0"/>
              </a:rPr>
              <a:t>Opiskelua</a:t>
            </a:r>
            <a:br>
              <a:rPr lang="fi-FI" altLang="fi-FI" sz="1600">
                <a:latin typeface="Arial" charset="0"/>
              </a:rPr>
            </a:br>
            <a:r>
              <a:rPr lang="fi-FI" altLang="fi-FI" sz="1600">
                <a:latin typeface="Arial" charset="0"/>
              </a:rPr>
              <a:t/>
            </a:r>
            <a:br>
              <a:rPr lang="fi-FI" altLang="fi-FI" sz="1600">
                <a:latin typeface="Arial" charset="0"/>
              </a:rPr>
            </a:br>
            <a:endParaRPr lang="fi-FI" altLang="fi-FI" sz="1600">
              <a:latin typeface="Arial" charset="0"/>
            </a:endParaRPr>
          </a:p>
          <a:p>
            <a:pPr algn="ctr" eaLnBrk="1" hangingPunct="1">
              <a:spcBef>
                <a:spcPct val="50000"/>
              </a:spcBef>
            </a:pPr>
            <a:r>
              <a:rPr lang="fi-FI" altLang="fi-FI" sz="1600">
                <a:latin typeface="Arial" charset="0"/>
              </a:rPr>
              <a:t/>
            </a:r>
            <a:br>
              <a:rPr lang="fi-FI" altLang="fi-FI" sz="1600">
                <a:latin typeface="Arial" charset="0"/>
              </a:rPr>
            </a:br>
            <a:endParaRPr lang="fi-FI" altLang="fi-FI" sz="1600">
              <a:latin typeface="Arial" charset="0"/>
            </a:endParaRPr>
          </a:p>
        </p:txBody>
      </p:sp>
      <p:sp>
        <p:nvSpPr>
          <p:cNvPr id="5139" name="Text Box 19" descr="Vaalea pystyviivoitus"/>
          <p:cNvSpPr txBox="1">
            <a:spLocks noChangeArrowheads="1"/>
          </p:cNvSpPr>
          <p:nvPr/>
        </p:nvSpPr>
        <p:spPr bwMode="auto">
          <a:xfrm>
            <a:off x="7883525" y="2003425"/>
            <a:ext cx="792163" cy="346075"/>
          </a:xfrm>
          <a:prstGeom prst="rect">
            <a:avLst/>
          </a:prstGeom>
          <a:pattFill prst="ltVert">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fi-FI" altLang="fi-FI" sz="1600">
              <a:latin typeface="Arial" charset="0"/>
            </a:endParaRPr>
          </a:p>
        </p:txBody>
      </p:sp>
      <p:sp>
        <p:nvSpPr>
          <p:cNvPr id="5140" name="Text Box 20" descr="Vaalea pystyviivoitus"/>
          <p:cNvSpPr txBox="1">
            <a:spLocks noChangeArrowheads="1"/>
          </p:cNvSpPr>
          <p:nvPr/>
        </p:nvSpPr>
        <p:spPr bwMode="auto">
          <a:xfrm>
            <a:off x="7883525" y="3429000"/>
            <a:ext cx="792163" cy="223838"/>
          </a:xfrm>
          <a:prstGeom prst="rect">
            <a:avLst/>
          </a:prstGeom>
          <a:pattFill prst="ltVert">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fi-FI" altLang="fi-FI" sz="800">
              <a:latin typeface="Arial" charset="0"/>
            </a:endParaRPr>
          </a:p>
        </p:txBody>
      </p:sp>
      <p:sp>
        <p:nvSpPr>
          <p:cNvPr id="5141" name="Text Box 21" descr="Vaalea pystyviivoitus"/>
          <p:cNvSpPr txBox="1">
            <a:spLocks noChangeArrowheads="1"/>
          </p:cNvSpPr>
          <p:nvPr/>
        </p:nvSpPr>
        <p:spPr bwMode="auto">
          <a:xfrm>
            <a:off x="7883525" y="4076700"/>
            <a:ext cx="792163" cy="1079500"/>
          </a:xfrm>
          <a:prstGeom prst="rect">
            <a:avLst/>
          </a:prstGeom>
          <a:pattFill prst="ltVert">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fi-FI" altLang="fi-FI" sz="1600">
                <a:latin typeface="Arial" charset="0"/>
              </a:rPr>
              <a:t/>
            </a:r>
            <a:br>
              <a:rPr lang="fi-FI" altLang="fi-FI" sz="1600">
                <a:latin typeface="Arial" charset="0"/>
              </a:rPr>
            </a:br>
            <a:r>
              <a:rPr lang="fi-FI" altLang="fi-FI" sz="1600">
                <a:latin typeface="Arial" charset="0"/>
              </a:rPr>
              <a:t/>
            </a:r>
            <a:br>
              <a:rPr lang="fi-FI" altLang="fi-FI" sz="1600">
                <a:latin typeface="Arial" charset="0"/>
              </a:rPr>
            </a:br>
            <a:r>
              <a:rPr lang="fi-FI" altLang="fi-FI" sz="1600">
                <a:latin typeface="Arial" charset="0"/>
              </a:rPr>
              <a:t/>
            </a:r>
            <a:br>
              <a:rPr lang="fi-FI" altLang="fi-FI" sz="1600">
                <a:latin typeface="Arial" charset="0"/>
              </a:rPr>
            </a:br>
            <a:endParaRPr lang="fi-FI" altLang="fi-FI" sz="1600">
              <a:latin typeface="Arial" charset="0"/>
            </a:endParaRPr>
          </a:p>
        </p:txBody>
      </p:sp>
      <p:sp>
        <p:nvSpPr>
          <p:cNvPr id="5142" name="Line 22"/>
          <p:cNvSpPr>
            <a:spLocks noChangeShapeType="1"/>
          </p:cNvSpPr>
          <p:nvPr/>
        </p:nvSpPr>
        <p:spPr bwMode="auto">
          <a:xfrm>
            <a:off x="7597775" y="2205038"/>
            <a:ext cx="287338"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3" name="Line 23"/>
          <p:cNvSpPr>
            <a:spLocks noChangeShapeType="1"/>
          </p:cNvSpPr>
          <p:nvPr/>
        </p:nvSpPr>
        <p:spPr bwMode="auto">
          <a:xfrm>
            <a:off x="7597775" y="3573463"/>
            <a:ext cx="287338"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4" name="Line 24"/>
          <p:cNvSpPr>
            <a:spLocks noChangeShapeType="1"/>
          </p:cNvSpPr>
          <p:nvPr/>
        </p:nvSpPr>
        <p:spPr bwMode="auto">
          <a:xfrm>
            <a:off x="7596188" y="4221163"/>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5" name="Line 25"/>
          <p:cNvSpPr>
            <a:spLocks noChangeShapeType="1"/>
          </p:cNvSpPr>
          <p:nvPr/>
        </p:nvSpPr>
        <p:spPr bwMode="auto">
          <a:xfrm>
            <a:off x="7596188" y="4437063"/>
            <a:ext cx="287337"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6" name="Line 26"/>
          <p:cNvSpPr>
            <a:spLocks noChangeShapeType="1"/>
          </p:cNvSpPr>
          <p:nvPr/>
        </p:nvSpPr>
        <p:spPr bwMode="auto">
          <a:xfrm>
            <a:off x="7597775" y="4652963"/>
            <a:ext cx="287338" cy="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7" name="Line 27"/>
          <p:cNvSpPr>
            <a:spLocks noChangeShapeType="1"/>
          </p:cNvSpPr>
          <p:nvPr/>
        </p:nvSpPr>
        <p:spPr bwMode="auto">
          <a:xfrm>
            <a:off x="179388" y="908050"/>
            <a:ext cx="856932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8" name="Line 28"/>
          <p:cNvSpPr>
            <a:spLocks noChangeShapeType="1"/>
          </p:cNvSpPr>
          <p:nvPr/>
        </p:nvSpPr>
        <p:spPr bwMode="auto">
          <a:xfrm>
            <a:off x="179388" y="1628775"/>
            <a:ext cx="856932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49" name="Line 29"/>
          <p:cNvSpPr>
            <a:spLocks noChangeShapeType="1"/>
          </p:cNvSpPr>
          <p:nvPr/>
        </p:nvSpPr>
        <p:spPr bwMode="auto">
          <a:xfrm>
            <a:off x="179388" y="5445125"/>
            <a:ext cx="856932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50" name="Rectangle 30"/>
          <p:cNvSpPr>
            <a:spLocks noChangeArrowheads="1"/>
          </p:cNvSpPr>
          <p:nvPr/>
        </p:nvSpPr>
        <p:spPr bwMode="auto">
          <a:xfrm>
            <a:off x="7954963" y="1628775"/>
            <a:ext cx="7207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fi-FI" altLang="fi-FI" sz="1200">
                <a:latin typeface="Arial" charset="0"/>
              </a:rPr>
              <a:t>Harrastekerhoja</a:t>
            </a:r>
          </a:p>
        </p:txBody>
      </p:sp>
      <p:sp>
        <p:nvSpPr>
          <p:cNvPr id="5151" name="Line 31"/>
          <p:cNvSpPr>
            <a:spLocks noChangeShapeType="1"/>
          </p:cNvSpPr>
          <p:nvPr/>
        </p:nvSpPr>
        <p:spPr bwMode="auto">
          <a:xfrm>
            <a:off x="3419475" y="908050"/>
            <a:ext cx="0" cy="4537075"/>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5152" name="Text Box 32" descr="Vaalea vaakaviivoitus"/>
          <p:cNvSpPr txBox="1">
            <a:spLocks noChangeArrowheads="1"/>
          </p:cNvSpPr>
          <p:nvPr/>
        </p:nvSpPr>
        <p:spPr bwMode="auto">
          <a:xfrm>
            <a:off x="3563938" y="3644900"/>
            <a:ext cx="1368425" cy="803275"/>
          </a:xfrm>
          <a:prstGeom prst="rect">
            <a:avLst/>
          </a:prstGeom>
          <a:pattFill prst="ltHorz">
            <a:fgClr>
              <a:schemeClr val="tx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fi-FI" altLang="fi-FI" sz="1600">
                <a:latin typeface="Arial" charset="0"/>
              </a:rPr>
              <a:t>Opiskelua</a:t>
            </a:r>
            <a:br>
              <a:rPr lang="fi-FI" altLang="fi-FI" sz="1600">
                <a:latin typeface="Arial" charset="0"/>
              </a:rPr>
            </a:br>
            <a:endParaRPr lang="fi-FI" altLang="fi-FI" sz="1200">
              <a:latin typeface="Arial" charset="0"/>
            </a:endParaRPr>
          </a:p>
          <a:p>
            <a:pPr algn="ctr" eaLnBrk="1" hangingPunct="1">
              <a:spcBef>
                <a:spcPct val="50000"/>
              </a:spcBef>
            </a:pPr>
            <a:endParaRPr lang="fi-FI" altLang="fi-FI" sz="1200">
              <a:latin typeface="Arial" charset="0"/>
            </a:endParaRPr>
          </a:p>
        </p:txBody>
      </p:sp>
      <p:pic>
        <p:nvPicPr>
          <p:cNvPr id="5153" name="Picture 33" descr="le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7588" y="6453188"/>
            <a:ext cx="1381125"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54" name="Text Box 34"/>
          <p:cNvSpPr txBox="1">
            <a:spLocks noChangeArrowheads="1"/>
          </p:cNvSpPr>
          <p:nvPr/>
        </p:nvSpPr>
        <p:spPr bwMode="auto">
          <a:xfrm>
            <a:off x="971550" y="115888"/>
            <a:ext cx="72723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altLang="fi-FI" sz="3600">
                <a:solidFill>
                  <a:srgbClr val="003366"/>
                </a:solidFill>
                <a:latin typeface="Comic Sans MS" pitchFamily="66" charset="0"/>
              </a:rPr>
              <a:t>Visio eheytetystä koulupäivästä</a:t>
            </a:r>
          </a:p>
        </p:txBody>
      </p:sp>
    </p:spTree>
    <p:extLst>
      <p:ext uri="{BB962C8B-B14F-4D97-AF65-F5344CB8AC3E}">
        <p14:creationId xmlns:p14="http://schemas.microsoft.com/office/powerpoint/2010/main" val="290887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274638"/>
            <a:ext cx="8229600" cy="5620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fi-FI" altLang="fi-FI" sz="2800" b="1" dirty="0" smtClean="0"/>
              <a:t>Lapsikäsitys eheytetyn koulupäivän taustalla</a:t>
            </a:r>
          </a:p>
        </p:txBody>
      </p:sp>
      <p:sp>
        <p:nvSpPr>
          <p:cNvPr id="9219" name="Content Placeholder 2"/>
          <p:cNvSpPr>
            <a:spLocks noGrp="1"/>
          </p:cNvSpPr>
          <p:nvPr>
            <p:ph idx="1"/>
          </p:nvPr>
        </p:nvSpPr>
        <p:spPr bwMode="auto">
          <a:xfrm>
            <a:off x="457200" y="764704"/>
            <a:ext cx="8229600" cy="55440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fi-FI" altLang="fi-FI" sz="2000" b="1" dirty="0" smtClean="0"/>
              <a:t>Lasta kunnioitetaan ainutkertaisena yksilönä; annetaan valita vapaa-ajan toimintaa omien taipumusten löytämiseksi ja kehittämiseksi.</a:t>
            </a:r>
          </a:p>
          <a:p>
            <a:r>
              <a:rPr lang="fi-FI" altLang="fi-FI" sz="2000" b="1" dirty="0" smtClean="0"/>
              <a:t>Lapsi tarvitsee aikuisen suojaa ja ohjausta; yksinoloon kasvaa vähitellen.</a:t>
            </a:r>
          </a:p>
          <a:p>
            <a:r>
              <a:rPr lang="fi-FI" altLang="fi-FI" sz="2000" b="1" dirty="0" smtClean="0"/>
              <a:t>Lapsi tarvitsee vapaa-aikaa; koulutyön, aamu- ja iltapäivätoiminnan ja sitä rikastavan harrastustoiminnan tulee muodostaa lapsen kestokyvyn ja kiinnostuksen kannalta hyvä kokonaisuus.</a:t>
            </a:r>
          </a:p>
          <a:p>
            <a:r>
              <a:rPr lang="fi-FI" altLang="fi-FI" sz="2000" b="1" dirty="0" smtClean="0"/>
              <a:t>Koulupäivän tulee sopia lapsen biologiseen rytmiin ja hengittää työn ja vapaa-ajan kesken. Aamupäivään vaativat lukuaineet, tunnin siesta, kielet ja muut sosiaaliset aineet keskipäivään, harrastusaineet iltapäivään</a:t>
            </a:r>
          </a:p>
          <a:p>
            <a:r>
              <a:rPr lang="fi-FI" altLang="fi-FI" sz="2000" b="1" dirty="0" smtClean="0"/>
              <a:t>Lapsen viettämä aika koulun tiloissa on arvokasta silloinkin kun ei ole kyse oppitunneista; tilojen tulee olla sopivia ja ohjauksen pätevää.</a:t>
            </a:r>
          </a:p>
          <a:p>
            <a:r>
              <a:rPr lang="fi-FI" altLang="fi-FI" sz="2000" b="1" dirty="0" smtClean="0"/>
              <a:t>Lapsi saa yhteisessä toiminnassa luoda suhteita koulun aikuisiin ja toisiin lapsiin, mihin koulupäivän aikana ei muutoin ole mahdollisuutta.</a:t>
            </a:r>
          </a:p>
          <a:p>
            <a:r>
              <a:rPr lang="fi-FI" altLang="fi-FI" sz="2000" b="1" dirty="0" smtClean="0"/>
              <a:t>Nämä tarpeet eivät rajoitu 1 – 2 luokkaan; eheytetty koulupäivä luokilla 1-9</a:t>
            </a:r>
            <a:r>
              <a:rPr lang="fi-FI" altLang="fi-FI" sz="2000" b="1" dirty="0" smtClean="0"/>
              <a:t>.</a:t>
            </a:r>
            <a:endParaRPr lang="fi-FI" altLang="fi-FI" sz="2000" b="1" dirty="0" smtClean="0"/>
          </a:p>
        </p:txBody>
      </p:sp>
    </p:spTree>
    <p:extLst>
      <p:ext uri="{BB962C8B-B14F-4D97-AF65-F5344CB8AC3E}">
        <p14:creationId xmlns:p14="http://schemas.microsoft.com/office/powerpoint/2010/main" val="2887394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AE6C9211A87B754EB258E20B52AC8185" ma:contentTypeVersion="4" ma:contentTypeDescription="Luo uusi asiakirja." ma:contentTypeScope="" ma:versionID="8d6c0644c266ea0ce0f15d8abdb12289">
  <xsd:schema xmlns:xsd="http://www.w3.org/2001/XMLSchema" xmlns:xs="http://www.w3.org/2001/XMLSchema" xmlns:p="http://schemas.microsoft.com/office/2006/metadata/properties" xmlns:ns2="66e35796-76ab-4301-94e4-caea00798004" targetNamespace="http://schemas.microsoft.com/office/2006/metadata/properties" ma:root="true" ma:fieldsID="cebdaec03111e0177f428e932fe4578f" ns2:_="">
    <xsd:import namespace="66e35796-76ab-4301-94e4-caea0079800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35796-76ab-4301-94e4-caea00798004"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LastSharedByUser" ma:index="10" nillable="true" ma:displayName="Käyttäjä jakanut viimeksi" ma:description="" ma:internalName="LastSharedByUser" ma:readOnly="true">
      <xsd:simpleType>
        <xsd:restriction base="dms:Note">
          <xsd:maxLength value="255"/>
        </xsd:restriction>
      </xsd:simpleType>
    </xsd:element>
    <xsd:element name="LastSharedByTime" ma:index="11" nillable="true" ma:displayName="Jaettu viimeksi ajankohtana"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20CBF1-12B1-4431-9594-972BC925E2D9}"/>
</file>

<file path=customXml/itemProps2.xml><?xml version="1.0" encoding="utf-8"?>
<ds:datastoreItem xmlns:ds="http://schemas.openxmlformats.org/officeDocument/2006/customXml" ds:itemID="{00AF7D01-3562-4B93-A3C4-3DC81D191A36}"/>
</file>

<file path=customXml/itemProps3.xml><?xml version="1.0" encoding="utf-8"?>
<ds:datastoreItem xmlns:ds="http://schemas.openxmlformats.org/officeDocument/2006/customXml" ds:itemID="{974B4E76-4390-49DB-808A-4D3AB0E8FD35}"/>
</file>

<file path=docProps/app.xml><?xml version="1.0" encoding="utf-8"?>
<Properties xmlns="http://schemas.openxmlformats.org/officeDocument/2006/extended-properties" xmlns:vt="http://schemas.openxmlformats.org/officeDocument/2006/docPropsVTypes">
  <TotalTime>911</TotalTime>
  <Words>2720</Words>
  <Application>Microsoft Office PowerPoint</Application>
  <PresentationFormat>On-screen Show (4:3)</PresentationFormat>
  <Paragraphs>402</Paragraphs>
  <Slides>39</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Microsoft Excel Chart</vt:lpstr>
      <vt:lpstr>Joustavan koulupäivän malli osana perusopetuksen kehittämistä</vt:lpstr>
      <vt:lpstr>Joustavan koulupäivän malli osana perusopetuksen ja toisen asteen opetuksen kehittämistä</vt:lpstr>
      <vt:lpstr> Eeva Anttila: Monimuotoinen ja tasa-arvoinen taidekasvatus (2017)</vt:lpstr>
      <vt:lpstr>YK:n lapsen oikeuksien yleissopimus</vt:lpstr>
      <vt:lpstr> Taiteen ja kulttuurin saavutettavuuden parantaminen lapsille – kärkihankkeen eteneminen   Neuvotteleva virkamies Iina Berden Eduskunnan sivistys- ja tiedejaoston kokous 19.10.2016 </vt:lpstr>
      <vt:lpstr>Ensimmäinen hakukierros </vt:lpstr>
      <vt:lpstr> </vt:lpstr>
      <vt:lpstr>PowerPoint Presentation</vt:lpstr>
      <vt:lpstr>Lapsikäsitys eheytetyn koulupäivän taustalla</vt:lpstr>
      <vt:lpstr>Miksi koulupäivää pitäisi uudistaa? </vt:lpstr>
      <vt:lpstr>PowerPoint Presentation</vt:lpstr>
      <vt:lpstr>PowerPoint Presentation</vt:lpstr>
      <vt:lpstr>PowerPoint Presentation</vt:lpstr>
      <vt:lpstr> Toimeksianto OKM 14.1.2015 Opetusministeri Krista Kiurun kutsumalle selvityshenkilölle (Lea Pulkkinen)</vt:lpstr>
      <vt:lpstr> Ehdotus 1: Yksi tunti kerhotoimintaa</vt:lpstr>
      <vt:lpstr> Ehdotus 2: Kerhotoiminnan kehittäminen</vt:lpstr>
      <vt:lpstr> Kerhotoiminta</vt:lpstr>
      <vt:lpstr> Kansainvälisiä tuloksia oppiaineiden ulkopuolisen toiminnan hyvinvointivaikutuksista </vt:lpstr>
      <vt:lpstr> Myönteisten vaikutusten syntymistä edistävät</vt:lpstr>
      <vt:lpstr>Opetussuunnitelman perusteet (s. 15)</vt:lpstr>
      <vt:lpstr> Ehdotus 3: Oppitunnit alkamaan klo 9</vt:lpstr>
      <vt:lpstr> Ehdotus uudistuksen toteuttamisesta</vt:lpstr>
      <vt:lpstr>Eheytetyn koulupäivän kokeilu 2002-2005 </vt:lpstr>
      <vt:lpstr>Miksi koulupäivää pitäisi uudistaa? </vt:lpstr>
      <vt:lpstr>Aamu- ja iltapäivätoiminta </vt:lpstr>
      <vt:lpstr>Aamu- ja iltapäivätoiminta </vt:lpstr>
      <vt:lpstr> Teoreettiset näkökohdat</vt:lpstr>
      <vt:lpstr> Vahvoja koulupäivän muutospaineita</vt:lpstr>
      <vt:lpstr> Oppiaineiden ulkopuolista toimintaa eri maissa</vt:lpstr>
      <vt:lpstr>Kansainvälisiä vertailuja</vt:lpstr>
      <vt:lpstr> Ehdotusteni lähtökohdat</vt:lpstr>
      <vt:lpstr>Opetussuunnitelman perusteet, OPH 2014 -&gt; 2016</vt:lpstr>
      <vt:lpstr>Käsitykseni lapsesta Pulkkinen, L. (2015) Teoksessa Improving the quality of childhood in Europe 2014 (Vol. 5). http://www.allianceforchildhood.eu/publications</vt:lpstr>
      <vt:lpstr>Kuljetusoppilaiden osuudet eri maakunnissa (AVI, 214)</vt:lpstr>
      <vt:lpstr>PowerPoint Presentation</vt:lpstr>
      <vt:lpstr>PowerPoint Presentation</vt:lpstr>
      <vt:lpstr>Hahmotelmia koulupäivän rakenteeksi</vt:lpstr>
      <vt:lpstr> Valtion tuki</vt:lpstr>
      <vt:lpstr>PowerPoint Presentation</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Koulupäivän uudistamisesta tukea koululaisten myönteiselle kehitykselle</dc:title>
  <dc:creator>Pulkkinen Lea</dc:creator>
  <cp:lastModifiedBy>Pulkkinen Lea</cp:lastModifiedBy>
  <cp:revision>50</cp:revision>
  <cp:lastPrinted>2015-11-10T07:37:07Z</cp:lastPrinted>
  <dcterms:created xsi:type="dcterms:W3CDTF">2015-11-07T06:10:05Z</dcterms:created>
  <dcterms:modified xsi:type="dcterms:W3CDTF">2016-11-23T09:30:19Z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0x010100AE6C9211A87B754EB258E20B52AC8185</vt:lpwstr>
  </property>
</Properties>
</file>